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4"/>
  </p:sldMasterIdLst>
  <p:notesMasterIdLst>
    <p:notesMasterId r:id="rId35"/>
  </p:notesMasterIdLst>
  <p:sldIdLst>
    <p:sldId id="257" r:id="rId5"/>
    <p:sldId id="299" r:id="rId6"/>
    <p:sldId id="297" r:id="rId7"/>
    <p:sldId id="300" r:id="rId8"/>
    <p:sldId id="275" r:id="rId9"/>
    <p:sldId id="258" r:id="rId10"/>
    <p:sldId id="276" r:id="rId11"/>
    <p:sldId id="298" r:id="rId12"/>
    <p:sldId id="285" r:id="rId13"/>
    <p:sldId id="286" r:id="rId14"/>
    <p:sldId id="287" r:id="rId15"/>
    <p:sldId id="304" r:id="rId16"/>
    <p:sldId id="273" r:id="rId17"/>
    <p:sldId id="279" r:id="rId18"/>
    <p:sldId id="301" r:id="rId19"/>
    <p:sldId id="302" r:id="rId20"/>
    <p:sldId id="280" r:id="rId21"/>
    <p:sldId id="281" r:id="rId22"/>
    <p:sldId id="282" r:id="rId23"/>
    <p:sldId id="283" r:id="rId24"/>
    <p:sldId id="284" r:id="rId25"/>
    <p:sldId id="288" r:id="rId26"/>
    <p:sldId id="278" r:id="rId27"/>
    <p:sldId id="303" r:id="rId28"/>
    <p:sldId id="292" r:id="rId29"/>
    <p:sldId id="295" r:id="rId30"/>
    <p:sldId id="293" r:id="rId31"/>
    <p:sldId id="296" r:id="rId32"/>
    <p:sldId id="267" r:id="rId33"/>
    <p:sldId id="27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CC0000"/>
    <a:srgbClr val="34497D"/>
    <a:srgbClr val="4D525A"/>
    <a:srgbClr val="88B8C0"/>
    <a:srgbClr val="5AA2AE"/>
    <a:srgbClr val="BABABA"/>
    <a:srgbClr val="00BF6F"/>
    <a:srgbClr val="30353F"/>
    <a:srgbClr val="98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92799" autoAdjust="0"/>
  </p:normalViewPr>
  <p:slideViewPr>
    <p:cSldViewPr snapToGrid="0" showGuides="1">
      <p:cViewPr varScale="1">
        <p:scale>
          <a:sx n="107" d="100"/>
          <a:sy n="107" d="100"/>
        </p:scale>
        <p:origin x="324" y="10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outlineViewPr>
    <p:cViewPr>
      <p:scale>
        <a:sx n="33" d="100"/>
        <a:sy n="33" d="100"/>
      </p:scale>
      <p:origin x="0" y="-1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38"/>
    </p:cViewPr>
  </p:sorterViewPr>
  <p:notesViewPr>
    <p:cSldViewPr snapToGrid="0">
      <p:cViewPr varScale="1">
        <p:scale>
          <a:sx n="65" d="100"/>
          <a:sy n="65" d="100"/>
        </p:scale>
        <p:origin x="229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8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2.5</c:v>
                </c:pt>
                <c:pt idx="2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6BE-4118-A1B7-DF9D51157A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Column3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8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6BE-4118-A1B7-DF9D51157A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8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6BE-4118-A1B7-DF9D51157A9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Column6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8</c:v>
                </c:pt>
              </c:numCache>
            </c:numRef>
          </c:xVal>
          <c:yVal>
            <c:numRef>
              <c:f>Sheet1!$F$2:$F$5</c:f>
              <c:numCache>
                <c:formatCode>General</c:formatCode>
                <c:ptCount val="4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6BE-4118-A1B7-DF9D51157A9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8</c:v>
                </c:pt>
              </c:numCache>
            </c:numRef>
          </c:xVal>
          <c:yVal>
            <c:numRef>
              <c:f>Sheet1!$G$2:$G$5</c:f>
              <c:numCache>
                <c:formatCode>General</c:formatCode>
                <c:ptCount val="4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E6BE-4118-A1B7-DF9D51157A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b="1" dirty="0"/>
                  <a:t>Number of containers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-1735755504"/>
        <c:crossesAt val="0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noFill/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2000" b="1" dirty="0"/>
                  <a:t>Complexity /</a:t>
                </a:r>
                <a:r>
                  <a:rPr lang="en-GB" sz="2000" b="1" baseline="0" dirty="0"/>
                  <a:t> Pain</a:t>
                </a:r>
                <a:endParaRPr lang="en-GB" sz="2000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5AA2AE">
        <a:alpha val="66000"/>
      </a:srgb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21/08/2019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32181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Orchestration,</a:t>
            </a:r>
            <a:r>
              <a:rPr lang="en-GB" baseline="0" dirty="0"/>
              <a:t> dashboards, Resource Management, Storage.</a:t>
            </a:r>
          </a:p>
          <a:p>
            <a:r>
              <a:rPr lang="en-GB" baseline="0" dirty="0"/>
              <a:t>Cluster and Application – Scale out and Scale up.</a:t>
            </a:r>
          </a:p>
          <a:p>
            <a:r>
              <a:rPr lang="en-GB" baseline="0" dirty="0"/>
              <a:t>RBAC, Policy Management, Secret &amp; Configuration Management, Enforced TLS. </a:t>
            </a:r>
          </a:p>
          <a:p>
            <a:r>
              <a:rPr lang="en-GB" sz="1200" dirty="0"/>
              <a:t>Service Discovery, Load Balancing,</a:t>
            </a:r>
            <a:r>
              <a:rPr lang="en-GB" sz="1200" baseline="0" dirty="0"/>
              <a:t> </a:t>
            </a:r>
            <a:r>
              <a:rPr lang="en-GB" sz="1200" dirty="0"/>
              <a:t>Automated Deployments, Roll</a:t>
            </a:r>
            <a:r>
              <a:rPr lang="en-GB" sz="1200" baseline="0" dirty="0"/>
              <a:t> backs. </a:t>
            </a:r>
            <a:endParaRPr lang="en-GB" baseline="0" dirty="0"/>
          </a:p>
          <a:p>
            <a:r>
              <a:rPr lang="en-GB" sz="1200" dirty="0"/>
              <a:t>Logging &amp; Tracing.</a:t>
            </a:r>
            <a:endParaRPr lang="en-GB" baseline="0" dirty="0"/>
          </a:p>
          <a:p>
            <a:r>
              <a:rPr lang="en-GB" sz="1200" dirty="0"/>
              <a:t>Self Healing, </a:t>
            </a:r>
            <a:r>
              <a:rPr lang="en-GB" baseline="0" dirty="0"/>
              <a:t>Health checking, True </a:t>
            </a:r>
            <a:r>
              <a:rPr lang="en-GB" sz="1200" dirty="0"/>
              <a:t>Multi-Cluster.</a:t>
            </a:r>
          </a:p>
          <a:p>
            <a:endParaRPr lang="en-GB" sz="1200" dirty="0"/>
          </a:p>
          <a:p>
            <a:r>
              <a:rPr lang="en-GB" sz="1200" dirty="0"/>
              <a:t>Extras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472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Orchestration,</a:t>
            </a:r>
            <a:r>
              <a:rPr lang="en-GB" baseline="0" dirty="0"/>
              <a:t> dashboards, Resource Management, Storage.</a:t>
            </a:r>
          </a:p>
          <a:p>
            <a:r>
              <a:rPr lang="en-GB" baseline="0" dirty="0"/>
              <a:t>Cluster and Application – Scale out and Scale up.</a:t>
            </a:r>
          </a:p>
          <a:p>
            <a:r>
              <a:rPr lang="en-GB" baseline="0" dirty="0"/>
              <a:t>RBAC, Policy Management, Secret &amp; Configuration Management, Enforced TLS. </a:t>
            </a:r>
          </a:p>
          <a:p>
            <a:r>
              <a:rPr lang="en-GB" sz="1200" dirty="0"/>
              <a:t>Service Discovery, Load Balancing,</a:t>
            </a:r>
            <a:r>
              <a:rPr lang="en-GB" sz="1200" baseline="0" dirty="0"/>
              <a:t> </a:t>
            </a:r>
            <a:r>
              <a:rPr lang="en-GB" sz="1200" dirty="0"/>
              <a:t>Automated Deployments, Roll</a:t>
            </a:r>
            <a:r>
              <a:rPr lang="en-GB" sz="1200" baseline="0" dirty="0"/>
              <a:t> backs. </a:t>
            </a:r>
            <a:endParaRPr lang="en-GB" baseline="0" dirty="0"/>
          </a:p>
          <a:p>
            <a:r>
              <a:rPr lang="en-GB" sz="1200" dirty="0"/>
              <a:t>Logging &amp; Tracing.</a:t>
            </a:r>
            <a:endParaRPr lang="en-GB" baseline="0" dirty="0"/>
          </a:p>
          <a:p>
            <a:r>
              <a:rPr lang="en-GB" sz="1200" dirty="0"/>
              <a:t>Self Healing, </a:t>
            </a:r>
            <a:r>
              <a:rPr lang="en-GB" baseline="0" dirty="0"/>
              <a:t>Health checking, True </a:t>
            </a:r>
            <a:r>
              <a:rPr lang="en-GB" sz="1200" dirty="0"/>
              <a:t>Multi-Cluster.</a:t>
            </a:r>
          </a:p>
          <a:p>
            <a:endParaRPr lang="en-GB" sz="1200" dirty="0"/>
          </a:p>
          <a:p>
            <a:r>
              <a:rPr lang="en-GB" sz="1200" dirty="0"/>
              <a:t>Extras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3514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512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8/21/2019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png"/><Relationship Id="rId21" Type="http://schemas.openxmlformats.org/officeDocument/2006/relationships/image" Target="../media/image24.svg"/><Relationship Id="rId42" Type="http://schemas.openxmlformats.org/officeDocument/2006/relationships/image" Target="../media/image45.png"/><Relationship Id="rId47" Type="http://schemas.openxmlformats.org/officeDocument/2006/relationships/image" Target="../media/image50.svg"/><Relationship Id="rId63" Type="http://schemas.openxmlformats.org/officeDocument/2006/relationships/image" Target="../media/image66.svg"/><Relationship Id="rId68" Type="http://schemas.openxmlformats.org/officeDocument/2006/relationships/image" Target="../media/image71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9" Type="http://schemas.openxmlformats.org/officeDocument/2006/relationships/image" Target="../media/image32.svg"/><Relationship Id="rId11" Type="http://schemas.openxmlformats.org/officeDocument/2006/relationships/image" Target="../media/image14.sv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svg"/><Relationship Id="rId40" Type="http://schemas.openxmlformats.org/officeDocument/2006/relationships/image" Target="../media/image43.png"/><Relationship Id="rId45" Type="http://schemas.openxmlformats.org/officeDocument/2006/relationships/image" Target="../media/image48.svg"/><Relationship Id="rId53" Type="http://schemas.openxmlformats.org/officeDocument/2006/relationships/image" Target="../media/image56.svg"/><Relationship Id="rId58" Type="http://schemas.openxmlformats.org/officeDocument/2006/relationships/image" Target="../media/image61.png"/><Relationship Id="rId66" Type="http://schemas.openxmlformats.org/officeDocument/2006/relationships/image" Target="../media/image69.png"/><Relationship Id="rId5" Type="http://schemas.openxmlformats.org/officeDocument/2006/relationships/image" Target="../media/image8.svg"/><Relationship Id="rId61" Type="http://schemas.openxmlformats.org/officeDocument/2006/relationships/image" Target="../media/image64.svg"/><Relationship Id="rId19" Type="http://schemas.openxmlformats.org/officeDocument/2006/relationships/image" Target="../media/image22.sv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svg"/><Relationship Id="rId30" Type="http://schemas.openxmlformats.org/officeDocument/2006/relationships/image" Target="../media/image33.png"/><Relationship Id="rId35" Type="http://schemas.openxmlformats.org/officeDocument/2006/relationships/image" Target="../media/image38.svg"/><Relationship Id="rId43" Type="http://schemas.openxmlformats.org/officeDocument/2006/relationships/image" Target="../media/image46.svg"/><Relationship Id="rId48" Type="http://schemas.openxmlformats.org/officeDocument/2006/relationships/image" Target="../media/image51.png"/><Relationship Id="rId56" Type="http://schemas.openxmlformats.org/officeDocument/2006/relationships/image" Target="../media/image59.png"/><Relationship Id="rId64" Type="http://schemas.openxmlformats.org/officeDocument/2006/relationships/image" Target="../media/image67.png"/><Relationship Id="rId69" Type="http://schemas.openxmlformats.org/officeDocument/2006/relationships/image" Target="../media/image72.svg"/><Relationship Id="rId8" Type="http://schemas.openxmlformats.org/officeDocument/2006/relationships/image" Target="../media/image11.png"/><Relationship Id="rId51" Type="http://schemas.openxmlformats.org/officeDocument/2006/relationships/image" Target="../media/image54.svg"/><Relationship Id="rId72" Type="http://schemas.openxmlformats.org/officeDocument/2006/relationships/image" Target="../media/image75.png"/><Relationship Id="rId3" Type="http://schemas.openxmlformats.org/officeDocument/2006/relationships/image" Target="../media/image6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5" Type="http://schemas.openxmlformats.org/officeDocument/2006/relationships/image" Target="../media/image28.svg"/><Relationship Id="rId33" Type="http://schemas.openxmlformats.org/officeDocument/2006/relationships/image" Target="../media/image36.sv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59" Type="http://schemas.openxmlformats.org/officeDocument/2006/relationships/image" Target="../media/image62.svg"/><Relationship Id="rId67" Type="http://schemas.openxmlformats.org/officeDocument/2006/relationships/image" Target="../media/image70.svg"/><Relationship Id="rId20" Type="http://schemas.openxmlformats.org/officeDocument/2006/relationships/image" Target="../media/image23.png"/><Relationship Id="rId41" Type="http://schemas.openxmlformats.org/officeDocument/2006/relationships/image" Target="../media/image44.svg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70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5" Type="http://schemas.openxmlformats.org/officeDocument/2006/relationships/image" Target="../media/image18.svg"/><Relationship Id="rId23" Type="http://schemas.openxmlformats.org/officeDocument/2006/relationships/image" Target="../media/image26.sv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49" Type="http://schemas.openxmlformats.org/officeDocument/2006/relationships/image" Target="../media/image52.svg"/><Relationship Id="rId57" Type="http://schemas.openxmlformats.org/officeDocument/2006/relationships/image" Target="../media/image60.svg"/><Relationship Id="rId10" Type="http://schemas.openxmlformats.org/officeDocument/2006/relationships/image" Target="../media/image13.png"/><Relationship Id="rId31" Type="http://schemas.openxmlformats.org/officeDocument/2006/relationships/image" Target="../media/image34.svg"/><Relationship Id="rId44" Type="http://schemas.openxmlformats.org/officeDocument/2006/relationships/image" Target="../media/image47.png"/><Relationship Id="rId52" Type="http://schemas.openxmlformats.org/officeDocument/2006/relationships/image" Target="../media/image55.png"/><Relationship Id="rId60" Type="http://schemas.openxmlformats.org/officeDocument/2006/relationships/image" Target="../media/image63.png"/><Relationship Id="rId65" Type="http://schemas.openxmlformats.org/officeDocument/2006/relationships/image" Target="../media/image68.svg"/><Relationship Id="rId73" Type="http://schemas.openxmlformats.org/officeDocument/2006/relationships/image" Target="../media/image76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9" Type="http://schemas.openxmlformats.org/officeDocument/2006/relationships/image" Target="../media/image42.svg"/><Relationship Id="rId34" Type="http://schemas.openxmlformats.org/officeDocument/2006/relationships/image" Target="../media/image37.png"/><Relationship Id="rId50" Type="http://schemas.openxmlformats.org/officeDocument/2006/relationships/image" Target="../media/image53.png"/><Relationship Id="rId55" Type="http://schemas.openxmlformats.org/officeDocument/2006/relationships/image" Target="../media/image58.svg"/><Relationship Id="rId7" Type="http://schemas.openxmlformats.org/officeDocument/2006/relationships/image" Target="../media/image10.svg"/><Relationship Id="rId71" Type="http://schemas.openxmlformats.org/officeDocument/2006/relationships/image" Target="../media/image74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openxmlformats.org/officeDocument/2006/relationships/image" Target="../media/image54.svg"/><Relationship Id="rId12" Type="http://schemas.openxmlformats.org/officeDocument/2006/relationships/image" Target="../media/image8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F170ABE-8335-4297-BEF6-E92036B72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55324"/>
            <a:ext cx="6726382" cy="6547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56318" y="3348829"/>
            <a:ext cx="307936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Kubernetes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42082" y="4150067"/>
            <a:ext cx="290784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Why K8s is right for Abcam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00BF6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00BF6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14" name="Picture 2" descr="Image result for abcam logo">
            <a:extLst>
              <a:ext uri="{FF2B5EF4-FFF2-40B4-BE49-F238E27FC236}">
                <a16:creationId xmlns:a16="http://schemas.microsoft.com/office/drawing/2014/main" id="{72CA84F5-11E7-4C9B-806D-21947339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543534" y="903690"/>
            <a:ext cx="10082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b="1" dirty="0">
                <a:solidFill>
                  <a:srgbClr val="30353F"/>
                </a:solidFill>
                <a:latin typeface="+mj-lt"/>
              </a:rPr>
              <a:t>SCALING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aphicFrame>
          <p:nvGraphicFramePr>
            <p:cNvPr id="114" name="Chart 113"/>
            <p:cNvGraphicFramePr/>
            <p:nvPr>
              <p:extLst>
                <p:ext uri="{D42A27DB-BD31-4B8C-83A1-F6EECF244321}">
                  <p14:modId xmlns:p14="http://schemas.microsoft.com/office/powerpoint/2010/main" val="3945993218"/>
                </p:ext>
              </p:extLst>
            </p:nvPr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1" name="Oval 60"/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F20CD0-128B-43E8-A96A-7DF430100308}"/>
              </a:ext>
            </a:extLst>
          </p:cNvPr>
          <p:cNvGrpSpPr/>
          <p:nvPr/>
        </p:nvGrpSpPr>
        <p:grpSpPr>
          <a:xfrm>
            <a:off x="5018679" y="903690"/>
            <a:ext cx="2154637" cy="5023716"/>
            <a:chOff x="5018679" y="903690"/>
            <a:chExt cx="2154637" cy="5023716"/>
          </a:xfrm>
        </p:grpSpPr>
        <p:sp>
          <p:nvSpPr>
            <p:cNvPr id="122" name="TextBox 121"/>
            <p:cNvSpPr txBox="1"/>
            <p:nvPr/>
          </p:nvSpPr>
          <p:spPr>
            <a:xfrm>
              <a:off x="5185793" y="903690"/>
              <a:ext cx="182041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tabLst>
                  <a:tab pos="347663" algn="l"/>
                </a:tabLst>
              </a:pPr>
              <a:r>
                <a:rPr lang="en-US" b="1" dirty="0">
                  <a:solidFill>
                    <a:srgbClr val="30353F"/>
                  </a:solidFill>
                  <a:latin typeface="+mj-lt"/>
                </a:rPr>
                <a:t>VELOCITY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018679" y="3711415"/>
              <a:ext cx="2154637" cy="2215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/>
                  </a:solidFill>
                </a:defRPr>
              </a:lvl1pPr>
            </a:lstStyle>
            <a:p>
              <a:r>
                <a:rPr lang="en-US" dirty="0">
                  <a:solidFill>
                    <a:srgbClr val="30353F"/>
                  </a:solidFill>
                </a:rPr>
                <a:t>Reducing the </a:t>
              </a:r>
              <a:r>
                <a:rPr lang="en-US" b="1" dirty="0">
                  <a:solidFill>
                    <a:srgbClr val="30353F"/>
                  </a:solidFill>
                </a:rPr>
                <a:t>Time to Value</a:t>
              </a:r>
              <a:r>
                <a:rPr lang="en-US" dirty="0">
                  <a:solidFill>
                    <a:srgbClr val="30353F"/>
                  </a:solidFill>
                </a:rPr>
                <a:t> – turning innovative ideas into benefit and beating competitors to profit.</a:t>
              </a:r>
            </a:p>
            <a:p>
              <a:endParaRPr lang="en-US" dirty="0">
                <a:solidFill>
                  <a:srgbClr val="30353F"/>
                </a:solidFill>
              </a:endParaRPr>
            </a:p>
            <a:p>
              <a:r>
                <a:rPr lang="en-US" dirty="0">
                  <a:solidFill>
                    <a:srgbClr val="30353F"/>
                  </a:solidFill>
                </a:rPr>
                <a:t>Meeting multiple business requirements at the same time. </a:t>
              </a:r>
            </a:p>
          </p:txBody>
        </p:sp>
      </p:grp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1203156596"/>
              </p:ext>
            </p:extLst>
          </p:nvPr>
        </p:nvGraphicFramePr>
        <p:xfrm>
          <a:off x="304169" y="1258771"/>
          <a:ext cx="3680307" cy="2453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Oval 145"/>
          <p:cNvSpPr/>
          <p:nvPr/>
        </p:nvSpPr>
        <p:spPr>
          <a:xfrm>
            <a:off x="9328527" y="1764918"/>
            <a:ext cx="1438302" cy="14383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5" name="Chart 114"/>
          <p:cNvGraphicFramePr/>
          <p:nvPr>
            <p:extLst>
              <p:ext uri="{D42A27DB-BD31-4B8C-83A1-F6EECF244321}">
                <p14:modId xmlns:p14="http://schemas.microsoft.com/office/powerpoint/2010/main" val="1509330213"/>
              </p:ext>
            </p:extLst>
          </p:nvPr>
        </p:nvGraphicFramePr>
        <p:xfrm>
          <a:off x="8207524" y="1257300"/>
          <a:ext cx="3680308" cy="2453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6" name="TextBox 125"/>
          <p:cNvSpPr txBox="1"/>
          <p:nvPr/>
        </p:nvSpPr>
        <p:spPr>
          <a:xfrm>
            <a:off x="8979651" y="3710838"/>
            <a:ext cx="215463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Growing both delivery and expertise – </a:t>
            </a:r>
            <a:r>
              <a:rPr lang="en-US" b="1" dirty="0">
                <a:solidFill>
                  <a:srgbClr val="30353F"/>
                </a:solidFill>
              </a:rPr>
              <a:t>responding to success</a:t>
            </a:r>
            <a:r>
              <a:rPr lang="en-US" dirty="0">
                <a:solidFill>
                  <a:srgbClr val="30353F"/>
                </a:solidFill>
              </a:rPr>
              <a:t> in seconds and not months.</a:t>
            </a:r>
          </a:p>
          <a:p>
            <a:endParaRPr lang="en-US" dirty="0">
              <a:solidFill>
                <a:srgbClr val="30353F"/>
              </a:solidFill>
            </a:endParaRPr>
          </a:p>
          <a:p>
            <a:r>
              <a:rPr lang="en-US" dirty="0">
                <a:solidFill>
                  <a:srgbClr val="30353F"/>
                </a:solidFill>
              </a:rPr>
              <a:t> Expanding globally to reach their customers.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1105863" y="165381"/>
            <a:ext cx="99802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Problems faced by companies delivering software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E97F53B6-B04C-4C85-BFAE-187990FFB910}"/>
              </a:ext>
            </a:extLst>
          </p:cNvPr>
          <p:cNvSpPr>
            <a:spLocks noEditPoints="1"/>
          </p:cNvSpPr>
          <p:nvPr/>
        </p:nvSpPr>
        <p:spPr bwMode="auto">
          <a:xfrm>
            <a:off x="5632468" y="2310831"/>
            <a:ext cx="927060" cy="440758"/>
          </a:xfrm>
          <a:custGeom>
            <a:avLst/>
            <a:gdLst>
              <a:gd name="T0" fmla="*/ 1831 w 2048"/>
              <a:gd name="T1" fmla="*/ 0 h 970"/>
              <a:gd name="T2" fmla="*/ 1613 w 2048"/>
              <a:gd name="T3" fmla="*/ 217 h 970"/>
              <a:gd name="T4" fmla="*/ 1648 w 2048"/>
              <a:gd name="T5" fmla="*/ 336 h 970"/>
              <a:gd name="T6" fmla="*/ 1413 w 2048"/>
              <a:gd name="T7" fmla="*/ 571 h 970"/>
              <a:gd name="T8" fmla="*/ 1295 w 2048"/>
              <a:gd name="T9" fmla="*/ 535 h 970"/>
              <a:gd name="T10" fmla="*/ 1173 w 2048"/>
              <a:gd name="T11" fmla="*/ 573 h 970"/>
              <a:gd name="T12" fmla="*/ 935 w 2048"/>
              <a:gd name="T13" fmla="*/ 336 h 970"/>
              <a:gd name="T14" fmla="*/ 971 w 2048"/>
              <a:gd name="T15" fmla="*/ 217 h 970"/>
              <a:gd name="T16" fmla="*/ 753 w 2048"/>
              <a:gd name="T17" fmla="*/ 0 h 970"/>
              <a:gd name="T18" fmla="*/ 536 w 2048"/>
              <a:gd name="T19" fmla="*/ 217 h 970"/>
              <a:gd name="T20" fmla="*/ 571 w 2048"/>
              <a:gd name="T21" fmla="*/ 336 h 970"/>
              <a:gd name="T22" fmla="*/ 336 w 2048"/>
              <a:gd name="T23" fmla="*/ 571 h 970"/>
              <a:gd name="T24" fmla="*/ 217 w 2048"/>
              <a:gd name="T25" fmla="*/ 535 h 970"/>
              <a:gd name="T26" fmla="*/ 0 w 2048"/>
              <a:gd name="T27" fmla="*/ 753 h 970"/>
              <a:gd name="T28" fmla="*/ 217 w 2048"/>
              <a:gd name="T29" fmla="*/ 970 h 970"/>
              <a:gd name="T30" fmla="*/ 435 w 2048"/>
              <a:gd name="T31" fmla="*/ 753 h 970"/>
              <a:gd name="T32" fmla="*/ 400 w 2048"/>
              <a:gd name="T33" fmla="*/ 634 h 970"/>
              <a:gd name="T34" fmla="*/ 635 w 2048"/>
              <a:gd name="T35" fmla="*/ 399 h 970"/>
              <a:gd name="T36" fmla="*/ 753 w 2048"/>
              <a:gd name="T37" fmla="*/ 435 h 970"/>
              <a:gd name="T38" fmla="*/ 872 w 2048"/>
              <a:gd name="T39" fmla="*/ 399 h 970"/>
              <a:gd name="T40" fmla="*/ 1110 w 2048"/>
              <a:gd name="T41" fmla="*/ 638 h 970"/>
              <a:gd name="T42" fmla="*/ 1077 w 2048"/>
              <a:gd name="T43" fmla="*/ 753 h 970"/>
              <a:gd name="T44" fmla="*/ 1295 w 2048"/>
              <a:gd name="T45" fmla="*/ 970 h 970"/>
              <a:gd name="T46" fmla="*/ 1512 w 2048"/>
              <a:gd name="T47" fmla="*/ 753 h 970"/>
              <a:gd name="T48" fmla="*/ 1477 w 2048"/>
              <a:gd name="T49" fmla="*/ 634 h 970"/>
              <a:gd name="T50" fmla="*/ 1712 w 2048"/>
              <a:gd name="T51" fmla="*/ 399 h 970"/>
              <a:gd name="T52" fmla="*/ 1831 w 2048"/>
              <a:gd name="T53" fmla="*/ 435 h 970"/>
              <a:gd name="T54" fmla="*/ 2048 w 2048"/>
              <a:gd name="T55" fmla="*/ 217 h 970"/>
              <a:gd name="T56" fmla="*/ 1831 w 2048"/>
              <a:gd name="T57" fmla="*/ 0 h 970"/>
              <a:gd name="T58" fmla="*/ 217 w 2048"/>
              <a:gd name="T59" fmla="*/ 880 h 970"/>
              <a:gd name="T60" fmla="*/ 90 w 2048"/>
              <a:gd name="T61" fmla="*/ 753 h 970"/>
              <a:gd name="T62" fmla="*/ 217 w 2048"/>
              <a:gd name="T63" fmla="*/ 625 h 970"/>
              <a:gd name="T64" fmla="*/ 345 w 2048"/>
              <a:gd name="T65" fmla="*/ 753 h 970"/>
              <a:gd name="T66" fmla="*/ 217 w 2048"/>
              <a:gd name="T67" fmla="*/ 880 h 970"/>
              <a:gd name="T68" fmla="*/ 753 w 2048"/>
              <a:gd name="T69" fmla="*/ 345 h 970"/>
              <a:gd name="T70" fmla="*/ 626 w 2048"/>
              <a:gd name="T71" fmla="*/ 217 h 970"/>
              <a:gd name="T72" fmla="*/ 753 w 2048"/>
              <a:gd name="T73" fmla="*/ 90 h 970"/>
              <a:gd name="T74" fmla="*/ 881 w 2048"/>
              <a:gd name="T75" fmla="*/ 217 h 970"/>
              <a:gd name="T76" fmla="*/ 753 w 2048"/>
              <a:gd name="T77" fmla="*/ 345 h 970"/>
              <a:gd name="T78" fmla="*/ 1295 w 2048"/>
              <a:gd name="T79" fmla="*/ 880 h 970"/>
              <a:gd name="T80" fmla="*/ 1167 w 2048"/>
              <a:gd name="T81" fmla="*/ 753 h 970"/>
              <a:gd name="T82" fmla="*/ 1295 w 2048"/>
              <a:gd name="T83" fmla="*/ 625 h 970"/>
              <a:gd name="T84" fmla="*/ 1422 w 2048"/>
              <a:gd name="T85" fmla="*/ 753 h 970"/>
              <a:gd name="T86" fmla="*/ 1295 w 2048"/>
              <a:gd name="T87" fmla="*/ 880 h 970"/>
              <a:gd name="T88" fmla="*/ 1831 w 2048"/>
              <a:gd name="T89" fmla="*/ 345 h 970"/>
              <a:gd name="T90" fmla="*/ 1703 w 2048"/>
              <a:gd name="T91" fmla="*/ 217 h 970"/>
              <a:gd name="T92" fmla="*/ 1831 w 2048"/>
              <a:gd name="T93" fmla="*/ 90 h 970"/>
              <a:gd name="T94" fmla="*/ 1958 w 2048"/>
              <a:gd name="T95" fmla="*/ 217 h 970"/>
              <a:gd name="T96" fmla="*/ 1831 w 2048"/>
              <a:gd name="T97" fmla="*/ 345 h 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048" h="970">
                <a:moveTo>
                  <a:pt x="1831" y="0"/>
                </a:moveTo>
                <a:cubicBezTo>
                  <a:pt x="1711" y="0"/>
                  <a:pt x="1613" y="97"/>
                  <a:pt x="1613" y="217"/>
                </a:cubicBezTo>
                <a:cubicBezTo>
                  <a:pt x="1613" y="261"/>
                  <a:pt x="1626" y="302"/>
                  <a:pt x="1648" y="336"/>
                </a:cubicBezTo>
                <a:cubicBezTo>
                  <a:pt x="1413" y="571"/>
                  <a:pt x="1413" y="571"/>
                  <a:pt x="1413" y="571"/>
                </a:cubicBezTo>
                <a:cubicBezTo>
                  <a:pt x="1379" y="548"/>
                  <a:pt x="1339" y="535"/>
                  <a:pt x="1295" y="535"/>
                </a:cubicBezTo>
                <a:cubicBezTo>
                  <a:pt x="1250" y="535"/>
                  <a:pt x="1207" y="549"/>
                  <a:pt x="1173" y="573"/>
                </a:cubicBezTo>
                <a:cubicBezTo>
                  <a:pt x="935" y="336"/>
                  <a:pt x="935" y="336"/>
                  <a:pt x="935" y="336"/>
                </a:cubicBezTo>
                <a:cubicBezTo>
                  <a:pt x="958" y="302"/>
                  <a:pt x="971" y="261"/>
                  <a:pt x="971" y="217"/>
                </a:cubicBezTo>
                <a:cubicBezTo>
                  <a:pt x="971" y="97"/>
                  <a:pt x="873" y="0"/>
                  <a:pt x="753" y="0"/>
                </a:cubicBezTo>
                <a:cubicBezTo>
                  <a:pt x="633" y="0"/>
                  <a:pt x="536" y="97"/>
                  <a:pt x="536" y="217"/>
                </a:cubicBezTo>
                <a:cubicBezTo>
                  <a:pt x="536" y="261"/>
                  <a:pt x="549" y="302"/>
                  <a:pt x="571" y="336"/>
                </a:cubicBezTo>
                <a:cubicBezTo>
                  <a:pt x="336" y="571"/>
                  <a:pt x="336" y="571"/>
                  <a:pt x="336" y="571"/>
                </a:cubicBezTo>
                <a:cubicBezTo>
                  <a:pt x="302" y="548"/>
                  <a:pt x="261" y="535"/>
                  <a:pt x="217" y="535"/>
                </a:cubicBezTo>
                <a:cubicBezTo>
                  <a:pt x="98" y="535"/>
                  <a:pt x="0" y="633"/>
                  <a:pt x="0" y="753"/>
                </a:cubicBezTo>
                <a:cubicBezTo>
                  <a:pt x="0" y="873"/>
                  <a:pt x="98" y="970"/>
                  <a:pt x="217" y="970"/>
                </a:cubicBezTo>
                <a:cubicBezTo>
                  <a:pt x="337" y="970"/>
                  <a:pt x="435" y="873"/>
                  <a:pt x="435" y="753"/>
                </a:cubicBezTo>
                <a:cubicBezTo>
                  <a:pt x="435" y="709"/>
                  <a:pt x="422" y="668"/>
                  <a:pt x="400" y="634"/>
                </a:cubicBezTo>
                <a:cubicBezTo>
                  <a:pt x="635" y="399"/>
                  <a:pt x="635" y="399"/>
                  <a:pt x="635" y="399"/>
                </a:cubicBezTo>
                <a:cubicBezTo>
                  <a:pt x="669" y="422"/>
                  <a:pt x="709" y="435"/>
                  <a:pt x="753" y="435"/>
                </a:cubicBezTo>
                <a:cubicBezTo>
                  <a:pt x="797" y="435"/>
                  <a:pt x="838" y="422"/>
                  <a:pt x="872" y="399"/>
                </a:cubicBezTo>
                <a:cubicBezTo>
                  <a:pt x="1110" y="638"/>
                  <a:pt x="1110" y="638"/>
                  <a:pt x="1110" y="638"/>
                </a:cubicBezTo>
                <a:cubicBezTo>
                  <a:pt x="1090" y="671"/>
                  <a:pt x="1077" y="711"/>
                  <a:pt x="1077" y="753"/>
                </a:cubicBezTo>
                <a:cubicBezTo>
                  <a:pt x="1077" y="873"/>
                  <a:pt x="1175" y="970"/>
                  <a:pt x="1295" y="970"/>
                </a:cubicBezTo>
                <a:cubicBezTo>
                  <a:pt x="1415" y="970"/>
                  <a:pt x="1512" y="873"/>
                  <a:pt x="1512" y="753"/>
                </a:cubicBezTo>
                <a:cubicBezTo>
                  <a:pt x="1512" y="709"/>
                  <a:pt x="1499" y="668"/>
                  <a:pt x="1477" y="634"/>
                </a:cubicBezTo>
                <a:cubicBezTo>
                  <a:pt x="1712" y="399"/>
                  <a:pt x="1712" y="399"/>
                  <a:pt x="1712" y="399"/>
                </a:cubicBezTo>
                <a:cubicBezTo>
                  <a:pt x="1746" y="422"/>
                  <a:pt x="1787" y="435"/>
                  <a:pt x="1831" y="435"/>
                </a:cubicBezTo>
                <a:cubicBezTo>
                  <a:pt x="1950" y="435"/>
                  <a:pt x="2048" y="337"/>
                  <a:pt x="2048" y="217"/>
                </a:cubicBezTo>
                <a:cubicBezTo>
                  <a:pt x="2048" y="97"/>
                  <a:pt x="1950" y="0"/>
                  <a:pt x="1831" y="0"/>
                </a:cubicBezTo>
                <a:close/>
                <a:moveTo>
                  <a:pt x="217" y="880"/>
                </a:moveTo>
                <a:cubicBezTo>
                  <a:pt x="147" y="880"/>
                  <a:pt x="90" y="823"/>
                  <a:pt x="90" y="753"/>
                </a:cubicBezTo>
                <a:cubicBezTo>
                  <a:pt x="90" y="682"/>
                  <a:pt x="147" y="625"/>
                  <a:pt x="217" y="625"/>
                </a:cubicBezTo>
                <a:cubicBezTo>
                  <a:pt x="288" y="625"/>
                  <a:pt x="345" y="682"/>
                  <a:pt x="345" y="753"/>
                </a:cubicBezTo>
                <a:cubicBezTo>
                  <a:pt x="345" y="823"/>
                  <a:pt x="288" y="880"/>
                  <a:pt x="217" y="880"/>
                </a:cubicBezTo>
                <a:close/>
                <a:moveTo>
                  <a:pt x="753" y="345"/>
                </a:moveTo>
                <a:cubicBezTo>
                  <a:pt x="683" y="345"/>
                  <a:pt x="626" y="288"/>
                  <a:pt x="626" y="217"/>
                </a:cubicBezTo>
                <a:cubicBezTo>
                  <a:pt x="626" y="147"/>
                  <a:pt x="683" y="90"/>
                  <a:pt x="753" y="90"/>
                </a:cubicBezTo>
                <a:cubicBezTo>
                  <a:pt x="823" y="90"/>
                  <a:pt x="881" y="147"/>
                  <a:pt x="881" y="217"/>
                </a:cubicBezTo>
                <a:cubicBezTo>
                  <a:pt x="881" y="288"/>
                  <a:pt x="823" y="345"/>
                  <a:pt x="753" y="345"/>
                </a:cubicBezTo>
                <a:close/>
                <a:moveTo>
                  <a:pt x="1295" y="880"/>
                </a:moveTo>
                <a:cubicBezTo>
                  <a:pt x="1225" y="880"/>
                  <a:pt x="1167" y="823"/>
                  <a:pt x="1167" y="753"/>
                </a:cubicBezTo>
                <a:cubicBezTo>
                  <a:pt x="1167" y="682"/>
                  <a:pt x="1225" y="625"/>
                  <a:pt x="1295" y="625"/>
                </a:cubicBezTo>
                <a:cubicBezTo>
                  <a:pt x="1365" y="625"/>
                  <a:pt x="1422" y="682"/>
                  <a:pt x="1422" y="753"/>
                </a:cubicBezTo>
                <a:cubicBezTo>
                  <a:pt x="1422" y="823"/>
                  <a:pt x="1365" y="880"/>
                  <a:pt x="1295" y="880"/>
                </a:cubicBezTo>
                <a:close/>
                <a:moveTo>
                  <a:pt x="1831" y="345"/>
                </a:moveTo>
                <a:cubicBezTo>
                  <a:pt x="1760" y="345"/>
                  <a:pt x="1703" y="288"/>
                  <a:pt x="1703" y="217"/>
                </a:cubicBezTo>
                <a:cubicBezTo>
                  <a:pt x="1703" y="147"/>
                  <a:pt x="1760" y="90"/>
                  <a:pt x="1831" y="90"/>
                </a:cubicBezTo>
                <a:cubicBezTo>
                  <a:pt x="1901" y="90"/>
                  <a:pt x="1958" y="147"/>
                  <a:pt x="1958" y="217"/>
                </a:cubicBezTo>
                <a:cubicBezTo>
                  <a:pt x="1958" y="288"/>
                  <a:pt x="1901" y="345"/>
                  <a:pt x="1831" y="345"/>
                </a:cubicBezTo>
                <a:close/>
              </a:path>
            </a:pathLst>
          </a:custGeom>
          <a:solidFill>
            <a:srgbClr val="98A3A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9657670" y="2096515"/>
            <a:ext cx="798596" cy="775108"/>
            <a:chOff x="3911273" y="3310112"/>
            <a:chExt cx="336550" cy="336550"/>
          </a:xfrm>
          <a:solidFill>
            <a:srgbClr val="BABABA"/>
          </a:solidFill>
        </p:grpSpPr>
        <p:sp>
          <p:nvSpPr>
            <p:cNvPr id="93" name="Freeform 5"/>
            <p:cNvSpPr>
              <a:spLocks/>
            </p:cNvSpPr>
            <p:nvPr/>
          </p:nvSpPr>
          <p:spPr bwMode="auto">
            <a:xfrm>
              <a:off x="4066108" y="3349801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6"/>
            <p:cNvSpPr>
              <a:spLocks noEditPoints="1"/>
            </p:cNvSpPr>
            <p:nvPr/>
          </p:nvSpPr>
          <p:spPr bwMode="auto">
            <a:xfrm>
              <a:off x="3911273" y="3310112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Oval 141"/>
          <p:cNvSpPr/>
          <p:nvPr/>
        </p:nvSpPr>
        <p:spPr>
          <a:xfrm>
            <a:off x="1425171" y="1766389"/>
            <a:ext cx="1438302" cy="14383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880055-EE8B-4888-98DD-5EC3A70C6A45}"/>
              </a:ext>
            </a:extLst>
          </p:cNvPr>
          <p:cNvGrpSpPr/>
          <p:nvPr/>
        </p:nvGrpSpPr>
        <p:grpSpPr>
          <a:xfrm>
            <a:off x="1115928" y="919956"/>
            <a:ext cx="2056788" cy="4520706"/>
            <a:chOff x="1115928" y="919956"/>
            <a:chExt cx="2056788" cy="4520706"/>
          </a:xfrm>
        </p:grpSpPr>
        <p:sp>
          <p:nvSpPr>
            <p:cNvPr id="121" name="TextBox 120"/>
            <p:cNvSpPr txBox="1"/>
            <p:nvPr/>
          </p:nvSpPr>
          <p:spPr>
            <a:xfrm>
              <a:off x="1704941" y="919956"/>
              <a:ext cx="83356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tabLst>
                  <a:tab pos="347663" algn="l"/>
                </a:tabLst>
              </a:pPr>
              <a:r>
                <a:rPr lang="en-US" b="1" dirty="0">
                  <a:solidFill>
                    <a:srgbClr val="30353F"/>
                  </a:solidFill>
                  <a:latin typeface="+mj-lt"/>
                </a:rPr>
                <a:t>AGILITY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1115928" y="3717113"/>
              <a:ext cx="2056788" cy="17235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30353F"/>
                  </a:solidFill>
                </a:rPr>
                <a:t>Meeting strategic goals and </a:t>
              </a:r>
              <a:r>
                <a:rPr lang="en-US" sz="1600" b="1" dirty="0">
                  <a:solidFill>
                    <a:srgbClr val="30353F"/>
                  </a:solidFill>
                </a:rPr>
                <a:t>responding to the market. </a:t>
              </a:r>
            </a:p>
            <a:p>
              <a:pPr algn="ctr"/>
              <a:endParaRPr lang="en-US" sz="1600" dirty="0">
                <a:solidFill>
                  <a:srgbClr val="30353F"/>
                </a:solidFill>
              </a:endParaRPr>
            </a:p>
            <a:p>
              <a:pPr algn="ctr"/>
              <a:r>
                <a:rPr lang="en-US" sz="1600" dirty="0">
                  <a:solidFill>
                    <a:srgbClr val="30353F"/>
                  </a:solidFill>
                </a:rPr>
                <a:t>Delivering innovation that differentiates them from their competitors. </a:t>
              </a:r>
            </a:p>
          </p:txBody>
        </p:sp>
      </p:grpSp>
      <p:grpSp>
        <p:nvGrpSpPr>
          <p:cNvPr id="7" name="Graphic 1" descr="Soccer">
            <a:extLst>
              <a:ext uri="{FF2B5EF4-FFF2-40B4-BE49-F238E27FC236}">
                <a16:creationId xmlns:a16="http://schemas.microsoft.com/office/drawing/2014/main" id="{7B858E16-3181-4F08-96D6-E5C9344D700C}"/>
              </a:ext>
            </a:extLst>
          </p:cNvPr>
          <p:cNvGrpSpPr/>
          <p:nvPr/>
        </p:nvGrpSpPr>
        <p:grpSpPr>
          <a:xfrm>
            <a:off x="1761474" y="2146322"/>
            <a:ext cx="714375" cy="793773"/>
            <a:chOff x="3383381" y="3405846"/>
            <a:chExt cx="714375" cy="793773"/>
          </a:xfrm>
          <a:solidFill>
            <a:srgbClr val="30353F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C711D5-BA81-4E41-811F-C3CB1B6C96E2}"/>
                </a:ext>
              </a:extLst>
            </p:cNvPr>
            <p:cNvSpPr/>
            <p:nvPr/>
          </p:nvSpPr>
          <p:spPr>
            <a:xfrm>
              <a:off x="3383381" y="3494769"/>
              <a:ext cx="714375" cy="704850"/>
            </a:xfrm>
            <a:custGeom>
              <a:avLst/>
              <a:gdLst>
                <a:gd name="connsiteX0" fmla="*/ 686195 w 714375"/>
                <a:gd name="connsiteY0" fmla="*/ 274455 h 704850"/>
                <a:gd name="connsiteX1" fmla="*/ 574848 w 714375"/>
                <a:gd name="connsiteY1" fmla="*/ 261216 h 704850"/>
                <a:gd name="connsiteX2" fmla="*/ 579896 w 714375"/>
                <a:gd name="connsiteY2" fmla="*/ 123675 h 704850"/>
                <a:gd name="connsiteX3" fmla="*/ 561894 w 714375"/>
                <a:gd name="connsiteY3" fmla="*/ 89956 h 704850"/>
                <a:gd name="connsiteX4" fmla="*/ 491218 w 714375"/>
                <a:gd name="connsiteY4" fmla="*/ 46141 h 704850"/>
                <a:gd name="connsiteX5" fmla="*/ 479407 w 714375"/>
                <a:gd name="connsiteY5" fmla="*/ 41283 h 704850"/>
                <a:gd name="connsiteX6" fmla="*/ 296622 w 714375"/>
                <a:gd name="connsiteY6" fmla="*/ 897 h 704850"/>
                <a:gd name="connsiteX7" fmla="*/ 260523 w 714375"/>
                <a:gd name="connsiteY7" fmla="*/ 12137 h 704850"/>
                <a:gd name="connsiteX8" fmla="*/ 178608 w 714375"/>
                <a:gd name="connsiteY8" fmla="*/ 99672 h 704850"/>
                <a:gd name="connsiteX9" fmla="*/ 180465 w 714375"/>
                <a:gd name="connsiteY9" fmla="*/ 153536 h 704850"/>
                <a:gd name="connsiteX10" fmla="*/ 234329 w 714375"/>
                <a:gd name="connsiteY10" fmla="*/ 151678 h 704850"/>
                <a:gd name="connsiteX11" fmla="*/ 301004 w 714375"/>
                <a:gd name="connsiteY11" fmla="*/ 80050 h 704850"/>
                <a:gd name="connsiteX12" fmla="*/ 411970 w 714375"/>
                <a:gd name="connsiteY12" fmla="*/ 104529 h 704850"/>
                <a:gd name="connsiteX13" fmla="*/ 288145 w 714375"/>
                <a:gd name="connsiteY13" fmla="*/ 245880 h 704850"/>
                <a:gd name="connsiteX14" fmla="*/ 278620 w 714375"/>
                <a:gd name="connsiteY14" fmla="*/ 260930 h 704850"/>
                <a:gd name="connsiteX15" fmla="*/ 275953 w 714375"/>
                <a:gd name="connsiteY15" fmla="*/ 264740 h 704850"/>
                <a:gd name="connsiteX16" fmla="*/ 186132 w 714375"/>
                <a:gd name="connsiteY16" fmla="*/ 423807 h 704850"/>
                <a:gd name="connsiteX17" fmla="*/ 57164 w 714375"/>
                <a:gd name="connsiteY17" fmla="*/ 349227 h 704850"/>
                <a:gd name="connsiteX18" fmla="*/ 5110 w 714375"/>
                <a:gd name="connsiteY18" fmla="*/ 363181 h 704850"/>
                <a:gd name="connsiteX19" fmla="*/ 19064 w 714375"/>
                <a:gd name="connsiteY19" fmla="*/ 415235 h 704850"/>
                <a:gd name="connsiteX20" fmla="*/ 181560 w 714375"/>
                <a:gd name="connsiteY20" fmla="*/ 508961 h 704850"/>
                <a:gd name="connsiteX21" fmla="*/ 200610 w 714375"/>
                <a:gd name="connsiteY21" fmla="*/ 514104 h 704850"/>
                <a:gd name="connsiteX22" fmla="*/ 210612 w 714375"/>
                <a:gd name="connsiteY22" fmla="*/ 512771 h 704850"/>
                <a:gd name="connsiteX23" fmla="*/ 233757 w 714375"/>
                <a:gd name="connsiteY23" fmla="*/ 494769 h 704850"/>
                <a:gd name="connsiteX24" fmla="*/ 311958 w 714375"/>
                <a:gd name="connsiteY24" fmla="*/ 355799 h 704850"/>
                <a:gd name="connsiteX25" fmla="*/ 435783 w 714375"/>
                <a:gd name="connsiteY25" fmla="*/ 460574 h 704850"/>
                <a:gd name="connsiteX26" fmla="*/ 414542 w 714375"/>
                <a:gd name="connsiteY26" fmla="*/ 666695 h 704850"/>
                <a:gd name="connsiteX27" fmla="*/ 448526 w 714375"/>
                <a:gd name="connsiteY27" fmla="*/ 708508 h 704850"/>
                <a:gd name="connsiteX28" fmla="*/ 448546 w 714375"/>
                <a:gd name="connsiteY28" fmla="*/ 708510 h 704850"/>
                <a:gd name="connsiteX29" fmla="*/ 452547 w 714375"/>
                <a:gd name="connsiteY29" fmla="*/ 708510 h 704850"/>
                <a:gd name="connsiteX30" fmla="*/ 490647 w 714375"/>
                <a:gd name="connsiteY30" fmla="*/ 674315 h 704850"/>
                <a:gd name="connsiteX31" fmla="*/ 513697 w 714375"/>
                <a:gd name="connsiteY31" fmla="*/ 448477 h 704850"/>
                <a:gd name="connsiteX32" fmla="*/ 500267 w 714375"/>
                <a:gd name="connsiteY32" fmla="*/ 415902 h 704850"/>
                <a:gd name="connsiteX33" fmla="*/ 395492 w 714375"/>
                <a:gd name="connsiteY33" fmla="*/ 326652 h 704850"/>
                <a:gd name="connsiteX34" fmla="*/ 500648 w 714375"/>
                <a:gd name="connsiteY34" fmla="*/ 206352 h 704850"/>
                <a:gd name="connsiteX35" fmla="*/ 497409 w 714375"/>
                <a:gd name="connsiteY35" fmla="*/ 293791 h 704850"/>
                <a:gd name="connsiteX36" fmla="*/ 531033 w 714375"/>
                <a:gd name="connsiteY36" fmla="*/ 332748 h 704850"/>
                <a:gd name="connsiteX37" fmla="*/ 677241 w 714375"/>
                <a:gd name="connsiteY37" fmla="*/ 350084 h 704850"/>
                <a:gd name="connsiteX38" fmla="*/ 681813 w 714375"/>
                <a:gd name="connsiteY38" fmla="*/ 350084 h 704850"/>
                <a:gd name="connsiteX39" fmla="*/ 722104 w 714375"/>
                <a:gd name="connsiteY39" fmla="*/ 314175 h 704850"/>
                <a:gd name="connsiteX40" fmla="*/ 686195 w 714375"/>
                <a:gd name="connsiteY40" fmla="*/ 273884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14375" h="704850">
                  <a:moveTo>
                    <a:pt x="686195" y="274455"/>
                  </a:moveTo>
                  <a:lnTo>
                    <a:pt x="574848" y="261216"/>
                  </a:lnTo>
                  <a:lnTo>
                    <a:pt x="579896" y="123675"/>
                  </a:lnTo>
                  <a:cubicBezTo>
                    <a:pt x="580375" y="110021"/>
                    <a:pt x="573506" y="97155"/>
                    <a:pt x="561894" y="89956"/>
                  </a:cubicBezTo>
                  <a:lnTo>
                    <a:pt x="491218" y="46141"/>
                  </a:lnTo>
                  <a:cubicBezTo>
                    <a:pt x="487582" y="43869"/>
                    <a:pt x="483589" y="42226"/>
                    <a:pt x="479407" y="41283"/>
                  </a:cubicBezTo>
                  <a:lnTo>
                    <a:pt x="296622" y="897"/>
                  </a:lnTo>
                  <a:cubicBezTo>
                    <a:pt x="283447" y="-2012"/>
                    <a:pt x="269717" y="2263"/>
                    <a:pt x="260523" y="12137"/>
                  </a:cubicBezTo>
                  <a:lnTo>
                    <a:pt x="178608" y="99672"/>
                  </a:lnTo>
                  <a:cubicBezTo>
                    <a:pt x="164247" y="115058"/>
                    <a:pt x="165078" y="139175"/>
                    <a:pt x="180465" y="153536"/>
                  </a:cubicBezTo>
                  <a:cubicBezTo>
                    <a:pt x="195852" y="167896"/>
                    <a:pt x="219968" y="167065"/>
                    <a:pt x="234329" y="151678"/>
                  </a:cubicBezTo>
                  <a:lnTo>
                    <a:pt x="301004" y="80050"/>
                  </a:lnTo>
                  <a:lnTo>
                    <a:pt x="411970" y="104529"/>
                  </a:lnTo>
                  <a:lnTo>
                    <a:pt x="288145" y="245880"/>
                  </a:lnTo>
                  <a:cubicBezTo>
                    <a:pt x="284335" y="250466"/>
                    <a:pt x="281134" y="255524"/>
                    <a:pt x="278620" y="260930"/>
                  </a:cubicBezTo>
                  <a:cubicBezTo>
                    <a:pt x="277624" y="262122"/>
                    <a:pt x="276732" y="263396"/>
                    <a:pt x="275953" y="264740"/>
                  </a:cubicBezTo>
                  <a:lnTo>
                    <a:pt x="186132" y="423807"/>
                  </a:lnTo>
                  <a:lnTo>
                    <a:pt x="57164" y="349227"/>
                  </a:lnTo>
                  <a:cubicBezTo>
                    <a:pt x="38936" y="338705"/>
                    <a:pt x="15631" y="344953"/>
                    <a:pt x="5110" y="363181"/>
                  </a:cubicBezTo>
                  <a:cubicBezTo>
                    <a:pt x="-5411" y="381409"/>
                    <a:pt x="836" y="404714"/>
                    <a:pt x="19064" y="415235"/>
                  </a:cubicBezTo>
                  <a:lnTo>
                    <a:pt x="181560" y="508961"/>
                  </a:lnTo>
                  <a:cubicBezTo>
                    <a:pt x="187336" y="512348"/>
                    <a:pt x="193914" y="514124"/>
                    <a:pt x="200610" y="514104"/>
                  </a:cubicBezTo>
                  <a:cubicBezTo>
                    <a:pt x="203987" y="514089"/>
                    <a:pt x="207348" y="513641"/>
                    <a:pt x="210612" y="512771"/>
                  </a:cubicBezTo>
                  <a:cubicBezTo>
                    <a:pt x="220419" y="510098"/>
                    <a:pt x="228753" y="503616"/>
                    <a:pt x="233757" y="494769"/>
                  </a:cubicBezTo>
                  <a:lnTo>
                    <a:pt x="311958" y="355799"/>
                  </a:lnTo>
                  <a:lnTo>
                    <a:pt x="435783" y="460574"/>
                  </a:lnTo>
                  <a:lnTo>
                    <a:pt x="414542" y="666695"/>
                  </a:lnTo>
                  <a:cubicBezTo>
                    <a:pt x="412380" y="687626"/>
                    <a:pt x="427595" y="706346"/>
                    <a:pt x="448526" y="708508"/>
                  </a:cubicBezTo>
                  <a:cubicBezTo>
                    <a:pt x="448533" y="708509"/>
                    <a:pt x="448539" y="708509"/>
                    <a:pt x="448546" y="708510"/>
                  </a:cubicBezTo>
                  <a:lnTo>
                    <a:pt x="452547" y="708510"/>
                  </a:lnTo>
                  <a:cubicBezTo>
                    <a:pt x="472154" y="708613"/>
                    <a:pt x="488637" y="693818"/>
                    <a:pt x="490647" y="674315"/>
                  </a:cubicBezTo>
                  <a:lnTo>
                    <a:pt x="513697" y="448477"/>
                  </a:lnTo>
                  <a:cubicBezTo>
                    <a:pt x="514811" y="436077"/>
                    <a:pt x="509798" y="423913"/>
                    <a:pt x="500267" y="415902"/>
                  </a:cubicBezTo>
                  <a:lnTo>
                    <a:pt x="395492" y="326652"/>
                  </a:lnTo>
                  <a:lnTo>
                    <a:pt x="500648" y="206352"/>
                  </a:lnTo>
                  <a:lnTo>
                    <a:pt x="497409" y="293791"/>
                  </a:lnTo>
                  <a:cubicBezTo>
                    <a:pt x="496829" y="313528"/>
                    <a:pt x="511423" y="330437"/>
                    <a:pt x="531033" y="332748"/>
                  </a:cubicBezTo>
                  <a:lnTo>
                    <a:pt x="677241" y="350084"/>
                  </a:lnTo>
                  <a:lnTo>
                    <a:pt x="681813" y="350084"/>
                  </a:lnTo>
                  <a:cubicBezTo>
                    <a:pt x="702855" y="351294"/>
                    <a:pt x="720894" y="335216"/>
                    <a:pt x="722104" y="314175"/>
                  </a:cubicBezTo>
                  <a:cubicBezTo>
                    <a:pt x="723314" y="293133"/>
                    <a:pt x="707236" y="275094"/>
                    <a:pt x="686195" y="2738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849931-EA4A-4EC7-9A29-3791BB4B11E7}"/>
                </a:ext>
              </a:extLst>
            </p:cNvPr>
            <p:cNvSpPr/>
            <p:nvPr/>
          </p:nvSpPr>
          <p:spPr>
            <a:xfrm>
              <a:off x="3895364" y="3405846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0" name="Picture 2" descr="Image result for abcam logo">
            <a:extLst>
              <a:ext uri="{FF2B5EF4-FFF2-40B4-BE49-F238E27FC236}">
                <a16:creationId xmlns:a16="http://schemas.microsoft.com/office/drawing/2014/main" id="{F89055D0-7DA5-4AFF-B3CF-BDAA2AA7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76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185793" y="903690"/>
            <a:ext cx="18204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b="1" dirty="0">
                <a:solidFill>
                  <a:srgbClr val="30353F"/>
                </a:solidFill>
                <a:latin typeface="+mj-lt"/>
              </a:rPr>
              <a:t>COST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619982" y="919956"/>
            <a:ext cx="10034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b="1" dirty="0">
                <a:solidFill>
                  <a:srgbClr val="30353F"/>
                </a:solidFill>
                <a:latin typeface="+mj-lt"/>
              </a:rPr>
              <a:t>SECURITY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46195" y="781456"/>
            <a:ext cx="16268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b="1" dirty="0">
                <a:solidFill>
                  <a:srgbClr val="30353F"/>
                </a:solidFill>
                <a:latin typeface="+mj-lt"/>
              </a:rPr>
              <a:t>OPERATIONAL</a:t>
            </a:r>
            <a:r>
              <a:rPr lang="en-US" dirty="0">
                <a:solidFill>
                  <a:srgbClr val="30353F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30353F"/>
                </a:solidFill>
                <a:latin typeface="+mj-lt"/>
              </a:rPr>
              <a:t>EFFICIENCY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aphicFrame>
          <p:nvGraphicFramePr>
            <p:cNvPr id="114" name="Chart 113"/>
            <p:cNvGraphicFramePr/>
            <p:nvPr>
              <p:extLst/>
            </p:nvPr>
          </p:nvGraphicFramePr>
          <p:xfrm>
            <a:off x="4064749" y="1192972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1" name="Oval 60"/>
            <p:cNvSpPr/>
            <p:nvPr/>
          </p:nvSpPr>
          <p:spPr>
            <a:xfrm>
              <a:off x="5302166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6" name="Chart 45"/>
            <p:cNvGraphicFramePr/>
            <p:nvPr>
              <p:extLst/>
            </p:nvPr>
          </p:nvGraphicFramePr>
          <p:xfrm>
            <a:off x="-20046" y="1192971"/>
            <a:ext cx="4062503" cy="27083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/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82282" y="3957490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Reducing outages, downtime and failures. </a:t>
            </a:r>
          </a:p>
          <a:p>
            <a:endParaRPr lang="en-US" dirty="0">
              <a:solidFill>
                <a:srgbClr val="30353F"/>
              </a:solidFill>
            </a:endParaRPr>
          </a:p>
          <a:p>
            <a:r>
              <a:rPr lang="en-US" dirty="0">
                <a:solidFill>
                  <a:srgbClr val="30353F"/>
                </a:solidFill>
              </a:rPr>
              <a:t>Improving visibility, monitoring and tracing.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1105863" y="165381"/>
            <a:ext cx="998029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Problems faced by companies delivering software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grpSp>
        <p:nvGrpSpPr>
          <p:cNvPr id="32" name="Group 31" descr="This is an icon of paper money.">
            <a:extLst>
              <a:ext uri="{FF2B5EF4-FFF2-40B4-BE49-F238E27FC236}">
                <a16:creationId xmlns:a16="http://schemas.microsoft.com/office/drawing/2014/main" id="{0373F337-C331-4C60-8BE6-50C1A5FBEA54}"/>
              </a:ext>
            </a:extLst>
          </p:cNvPr>
          <p:cNvGrpSpPr/>
          <p:nvPr/>
        </p:nvGrpSpPr>
        <p:grpSpPr>
          <a:xfrm>
            <a:off x="5604584" y="2204894"/>
            <a:ext cx="982828" cy="558350"/>
            <a:chOff x="3283332" y="3275035"/>
            <a:chExt cx="479215" cy="272245"/>
          </a:xfrm>
          <a:solidFill>
            <a:srgbClr val="98A3AD"/>
          </a:solidFill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996742E-2A12-4616-8747-BD9E1D8F4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A46EE769-4BA5-46C2-9018-0791FBF15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74202E92-8A23-42E9-B074-5B1D1B4D4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97973D05-FF56-4F8D-9F7B-2CD395BD6C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6EAE4C0B-A56C-4732-A0EB-DDDDF625C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7122" y="2024194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0AFF34A-EDAF-4E5A-A1AC-540C6F7180D1}"/>
              </a:ext>
            </a:extLst>
          </p:cNvPr>
          <p:cNvSpPr txBox="1"/>
          <p:nvPr/>
        </p:nvSpPr>
        <p:spPr>
          <a:xfrm>
            <a:off x="1076771" y="3957490"/>
            <a:ext cx="2154637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Security – </a:t>
            </a:r>
            <a:r>
              <a:rPr lang="en-US" b="1" dirty="0">
                <a:solidFill>
                  <a:srgbClr val="30353F"/>
                </a:solidFill>
              </a:rPr>
              <a:t>Reducing attack vectors </a:t>
            </a:r>
            <a:r>
              <a:rPr lang="en-US" dirty="0">
                <a:solidFill>
                  <a:srgbClr val="30353F"/>
                </a:solidFill>
              </a:rPr>
              <a:t>and mitigating risk. </a:t>
            </a:r>
            <a:br>
              <a:rPr lang="en-US" dirty="0">
                <a:solidFill>
                  <a:srgbClr val="30353F"/>
                </a:solidFill>
              </a:rPr>
            </a:br>
            <a:endParaRPr lang="en-US" dirty="0">
              <a:solidFill>
                <a:srgbClr val="30353F"/>
              </a:solidFill>
            </a:endParaRPr>
          </a:p>
          <a:p>
            <a:r>
              <a:rPr lang="en-US" dirty="0">
                <a:solidFill>
                  <a:srgbClr val="30353F"/>
                </a:solidFill>
              </a:rPr>
              <a:t>Compliance – meeting a business and governmental standards.</a:t>
            </a:r>
            <a:br>
              <a:rPr lang="en-US" dirty="0">
                <a:solidFill>
                  <a:srgbClr val="30353F"/>
                </a:solidFill>
              </a:rPr>
            </a:br>
            <a:endParaRPr lang="en-US" dirty="0">
              <a:solidFill>
                <a:srgbClr val="30353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3E040F-8B0E-4D95-B141-57DC1DD978E6}"/>
              </a:ext>
            </a:extLst>
          </p:cNvPr>
          <p:cNvSpPr txBox="1"/>
          <p:nvPr/>
        </p:nvSpPr>
        <p:spPr>
          <a:xfrm>
            <a:off x="5017013" y="3957490"/>
            <a:ext cx="215463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Reducing </a:t>
            </a:r>
            <a:r>
              <a:rPr lang="en-US" b="1" dirty="0">
                <a:solidFill>
                  <a:srgbClr val="30353F"/>
                </a:solidFill>
              </a:rPr>
              <a:t>Total Cost of Ownership</a:t>
            </a:r>
          </a:p>
          <a:p>
            <a:endParaRPr lang="en-US" b="1" dirty="0">
              <a:solidFill>
                <a:srgbClr val="30353F"/>
              </a:solidFill>
            </a:endParaRPr>
          </a:p>
          <a:p>
            <a:r>
              <a:rPr lang="en-US" dirty="0">
                <a:solidFill>
                  <a:srgbClr val="30353F"/>
                </a:solidFill>
              </a:rPr>
              <a:t>Managing compute, operation, licensing and skill costs. </a:t>
            </a:r>
          </a:p>
        </p:txBody>
      </p:sp>
      <p:pic>
        <p:nvPicPr>
          <p:cNvPr id="34" name="Picture 2" descr="Image result for abcam logo">
            <a:extLst>
              <a:ext uri="{FF2B5EF4-FFF2-40B4-BE49-F238E27FC236}">
                <a16:creationId xmlns:a16="http://schemas.microsoft.com/office/drawing/2014/main" id="{21FF0397-5F38-4C71-8CEA-DFE7AFFAF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2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1" grpId="0"/>
      <p:bldP spid="123" grpId="0"/>
      <p:bldP spid="126" grpId="0"/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347663" algn="l"/>
              </a:tabLst>
            </a:pPr>
            <a:r>
              <a:rPr lang="en-US" b="1">
                <a:solidFill>
                  <a:srgbClr val="30353F"/>
                </a:solidFill>
              </a:rPr>
              <a:t>Then why do we need Kubernetes?</a:t>
            </a:r>
            <a:endParaRPr lang="en-US" b="1" dirty="0">
              <a:solidFill>
                <a:srgbClr val="30353F"/>
              </a:solidFill>
            </a:endParaRPr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pic>
        <p:nvPicPr>
          <p:cNvPr id="14" name="Picture 2" descr="Image result for abcam logo">
            <a:extLst>
              <a:ext uri="{FF2B5EF4-FFF2-40B4-BE49-F238E27FC236}">
                <a16:creationId xmlns:a16="http://schemas.microsoft.com/office/drawing/2014/main" id="{4C2EB745-B7A4-4C37-B4A5-EB71BCAB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9D409-0468-45A8-9606-53D9D8B66079}"/>
              </a:ext>
            </a:extLst>
          </p:cNvPr>
          <p:cNvSpPr txBox="1"/>
          <p:nvPr/>
        </p:nvSpPr>
        <p:spPr>
          <a:xfrm>
            <a:off x="4462286" y="2767281"/>
            <a:ext cx="3267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000" b="1" dirty="0">
                <a:solidFill>
                  <a:srgbClr val="FFFFFF"/>
                </a:solidFill>
                <a:latin typeface="+mj-lt"/>
              </a:rPr>
              <a:t>Time for a bit of history</a:t>
            </a:r>
          </a:p>
        </p:txBody>
      </p:sp>
    </p:spTree>
    <p:extLst>
      <p:ext uri="{BB962C8B-B14F-4D97-AF65-F5344CB8AC3E}">
        <p14:creationId xmlns:p14="http://schemas.microsoft.com/office/powerpoint/2010/main" val="172371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close up of a sign&#10;&#10;Description automatically generated">
            <a:extLst>
              <a:ext uri="{FF2B5EF4-FFF2-40B4-BE49-F238E27FC236}">
                <a16:creationId xmlns:a16="http://schemas.microsoft.com/office/drawing/2014/main" id="{39AAB614-C0DB-41C2-9AEF-38DB785D3A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271787" y="165381"/>
            <a:ext cx="364843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In the beginning…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8E7825-643C-4928-B216-FD07D5EE527C}"/>
              </a:ext>
            </a:extLst>
          </p:cNvPr>
          <p:cNvGrpSpPr/>
          <p:nvPr/>
        </p:nvGrpSpPr>
        <p:grpSpPr>
          <a:xfrm>
            <a:off x="4296000" y="1396693"/>
            <a:ext cx="3600000" cy="4731364"/>
            <a:chOff x="6296025" y="1396693"/>
            <a:chExt cx="3600000" cy="47313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E0EA1C-4041-444E-90B4-E6A668AA7AD1}"/>
                </a:ext>
              </a:extLst>
            </p:cNvPr>
            <p:cNvSpPr/>
            <p:nvPr/>
          </p:nvSpPr>
          <p:spPr>
            <a:xfrm>
              <a:off x="6296025" y="4688057"/>
              <a:ext cx="3600000" cy="14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HARDWARE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08F96FA-05D4-46A6-B5F2-7592174C3BF0}"/>
                </a:ext>
              </a:extLst>
            </p:cNvPr>
            <p:cNvSpPr/>
            <p:nvPr/>
          </p:nvSpPr>
          <p:spPr>
            <a:xfrm>
              <a:off x="6296025" y="3042375"/>
              <a:ext cx="3600000" cy="14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OS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2E6A029-B7FF-4315-B29C-83A6005EC2C3}"/>
                </a:ext>
              </a:extLst>
            </p:cNvPr>
            <p:cNvSpPr/>
            <p:nvPr/>
          </p:nvSpPr>
          <p:spPr>
            <a:xfrm>
              <a:off x="6296025" y="1396693"/>
              <a:ext cx="3600000" cy="144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APPLICATION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E76DA6-9897-4057-B7BD-86D76794708D}"/>
              </a:ext>
            </a:extLst>
          </p:cNvPr>
          <p:cNvSpPr txBox="1"/>
          <p:nvPr/>
        </p:nvSpPr>
        <p:spPr>
          <a:xfrm>
            <a:off x="6003635" y="100012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E5AD-C20F-4C37-9123-BAE620933252}"/>
              </a:ext>
            </a:extLst>
          </p:cNvPr>
          <p:cNvSpPr txBox="1"/>
          <p:nvPr/>
        </p:nvSpPr>
        <p:spPr>
          <a:xfrm>
            <a:off x="429491" y="3364679"/>
            <a:ext cx="2867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Bare metal </a:t>
            </a:r>
          </a:p>
          <a:p>
            <a:pPr algn="ctr"/>
            <a:r>
              <a:rPr lang="en-GB" sz="2800" dirty="0"/>
              <a:t>installation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90DDE6E-0C26-4C91-BA93-5DCF014E0584}"/>
              </a:ext>
            </a:extLst>
          </p:cNvPr>
          <p:cNvSpPr/>
          <p:nvPr/>
        </p:nvSpPr>
        <p:spPr>
          <a:xfrm>
            <a:off x="3936000" y="1068161"/>
            <a:ext cx="4320000" cy="5400000"/>
          </a:xfrm>
          <a:prstGeom prst="roundRect">
            <a:avLst>
              <a:gd name="adj" fmla="val 4601"/>
            </a:avLst>
          </a:prstGeom>
          <a:noFill/>
          <a:ln w="31750">
            <a:solidFill>
              <a:srgbClr val="CC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37CB88A-0DF7-4B95-BFEC-77DEF7038987}"/>
              </a:ext>
            </a:extLst>
          </p:cNvPr>
          <p:cNvSpPr/>
          <p:nvPr/>
        </p:nvSpPr>
        <p:spPr>
          <a:xfrm>
            <a:off x="4116000" y="1248161"/>
            <a:ext cx="3960000" cy="5040000"/>
          </a:xfrm>
          <a:prstGeom prst="roundRect">
            <a:avLst>
              <a:gd name="adj" fmla="val 4601"/>
            </a:avLst>
          </a:prstGeom>
          <a:noFill/>
          <a:ln w="31750">
            <a:solidFill>
              <a:srgbClr val="80008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4BBA22-68EA-409D-8082-761617DC7524}"/>
              </a:ext>
            </a:extLst>
          </p:cNvPr>
          <p:cNvSpPr/>
          <p:nvPr/>
        </p:nvSpPr>
        <p:spPr>
          <a:xfrm>
            <a:off x="3756000" y="888161"/>
            <a:ext cx="4680000" cy="5760000"/>
          </a:xfrm>
          <a:prstGeom prst="roundRect">
            <a:avLst>
              <a:gd name="adj" fmla="val 4601"/>
            </a:avLst>
          </a:prstGeom>
          <a:noFill/>
          <a:ln w="31750"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44B1C3-473D-44EE-8F71-3800726C88AC}"/>
              </a:ext>
            </a:extLst>
          </p:cNvPr>
          <p:cNvSpPr txBox="1"/>
          <p:nvPr/>
        </p:nvSpPr>
        <p:spPr>
          <a:xfrm>
            <a:off x="9459191" y="2565815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4497D"/>
                </a:solidFill>
              </a:rPr>
              <a:t>Responsibility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597E9-693A-4B21-83F2-6FBFB8B3CCDD}"/>
              </a:ext>
            </a:extLst>
          </p:cNvPr>
          <p:cNvSpPr txBox="1"/>
          <p:nvPr/>
        </p:nvSpPr>
        <p:spPr>
          <a:xfrm>
            <a:off x="9459191" y="3516010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C0000"/>
                </a:solidFill>
              </a:rPr>
              <a:t>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DC7630-8817-4266-B425-833008F3E595}"/>
              </a:ext>
            </a:extLst>
          </p:cNvPr>
          <p:cNvSpPr txBox="1"/>
          <p:nvPr/>
        </p:nvSpPr>
        <p:spPr>
          <a:xfrm>
            <a:off x="9459191" y="4466204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800080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40526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" grpId="0" animBg="1"/>
      <p:bldP spid="4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ABBC8C3B-1C77-4354-91AE-099AB28174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032675" y="165381"/>
            <a:ext cx="61266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first virtualization revolution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76DA6-9897-4057-B7BD-86D76794708D}"/>
              </a:ext>
            </a:extLst>
          </p:cNvPr>
          <p:cNvSpPr txBox="1"/>
          <p:nvPr/>
        </p:nvSpPr>
        <p:spPr>
          <a:xfrm>
            <a:off x="6096000" y="100012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A89D0-E590-4AB8-A3FA-E05E45450244}"/>
              </a:ext>
            </a:extLst>
          </p:cNvPr>
          <p:cNvGrpSpPr/>
          <p:nvPr/>
        </p:nvGrpSpPr>
        <p:grpSpPr>
          <a:xfrm>
            <a:off x="4296000" y="1393894"/>
            <a:ext cx="3600000" cy="4734163"/>
            <a:chOff x="6724650" y="1393894"/>
            <a:chExt cx="3600000" cy="47341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E0EA1C-4041-444E-90B4-E6A668AA7AD1}"/>
                </a:ext>
              </a:extLst>
            </p:cNvPr>
            <p:cNvSpPr/>
            <p:nvPr/>
          </p:nvSpPr>
          <p:spPr>
            <a:xfrm>
              <a:off x="6724650" y="4688057"/>
              <a:ext cx="3600000" cy="14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HARDWARE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08F96FA-05D4-46A6-B5F2-7592174C3BF0}"/>
                </a:ext>
              </a:extLst>
            </p:cNvPr>
            <p:cNvSpPr/>
            <p:nvPr/>
          </p:nvSpPr>
          <p:spPr>
            <a:xfrm>
              <a:off x="6724650" y="4000247"/>
              <a:ext cx="3600000" cy="523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OS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2E6A029-B7FF-4315-B29C-83A6005EC2C3}"/>
                </a:ext>
              </a:extLst>
            </p:cNvPr>
            <p:cNvSpPr/>
            <p:nvPr/>
          </p:nvSpPr>
          <p:spPr>
            <a:xfrm>
              <a:off x="6724650" y="1396693"/>
              <a:ext cx="720000" cy="522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DBA60B-2F6D-4F0A-8231-5446FCF32CF1}"/>
                </a:ext>
              </a:extLst>
            </p:cNvPr>
            <p:cNvSpPr/>
            <p:nvPr/>
          </p:nvSpPr>
          <p:spPr>
            <a:xfrm>
              <a:off x="6724650" y="2015205"/>
              <a:ext cx="720000" cy="11319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OS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7BDD0-BA80-4450-8E76-20897CDC083C}"/>
                </a:ext>
              </a:extLst>
            </p:cNvPr>
            <p:cNvSpPr/>
            <p:nvPr/>
          </p:nvSpPr>
          <p:spPr>
            <a:xfrm>
              <a:off x="7684650" y="2015205"/>
              <a:ext cx="720000" cy="11319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OS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94AFAA-2789-4940-81B4-736B32EBEDA1}"/>
                </a:ext>
              </a:extLst>
            </p:cNvPr>
            <p:cNvSpPr/>
            <p:nvPr/>
          </p:nvSpPr>
          <p:spPr>
            <a:xfrm>
              <a:off x="9604650" y="2014588"/>
              <a:ext cx="720000" cy="113326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OS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002EF7-88B2-4C3D-AA70-8F73AC2C6BA5}"/>
                </a:ext>
              </a:extLst>
            </p:cNvPr>
            <p:cNvSpPr/>
            <p:nvPr/>
          </p:nvSpPr>
          <p:spPr>
            <a:xfrm>
              <a:off x="8644650" y="2014588"/>
              <a:ext cx="720000" cy="11319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72F076-E81D-43D4-A97D-E12850416B66}"/>
                </a:ext>
              </a:extLst>
            </p:cNvPr>
            <p:cNvSpPr/>
            <p:nvPr/>
          </p:nvSpPr>
          <p:spPr>
            <a:xfrm>
              <a:off x="6724650" y="3312438"/>
              <a:ext cx="3600000" cy="523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Hypervisor</a:t>
              </a:r>
              <a:endParaRPr lang="en-GB" sz="2400" dirty="0"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5E9041-A379-40EC-9C3F-C68C087EC26E}"/>
                </a:ext>
              </a:extLst>
            </p:cNvPr>
            <p:cNvSpPr/>
            <p:nvPr/>
          </p:nvSpPr>
          <p:spPr>
            <a:xfrm>
              <a:off x="9604650" y="1396692"/>
              <a:ext cx="720000" cy="522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C3B911-2FE1-4F43-B1BC-8FF19CA625C3}"/>
                </a:ext>
              </a:extLst>
            </p:cNvPr>
            <p:cNvSpPr/>
            <p:nvPr/>
          </p:nvSpPr>
          <p:spPr>
            <a:xfrm>
              <a:off x="8665200" y="1393894"/>
              <a:ext cx="720000" cy="5178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C118D1-C47C-4D0E-84D6-E8D53EE0583F}"/>
                </a:ext>
              </a:extLst>
            </p:cNvPr>
            <p:cNvSpPr/>
            <p:nvPr/>
          </p:nvSpPr>
          <p:spPr>
            <a:xfrm>
              <a:off x="7684650" y="1393896"/>
              <a:ext cx="720000" cy="52322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4831947-692F-4F6C-AF31-9B3482602227}"/>
              </a:ext>
            </a:extLst>
          </p:cNvPr>
          <p:cNvSpPr txBox="1"/>
          <p:nvPr/>
        </p:nvSpPr>
        <p:spPr>
          <a:xfrm>
            <a:off x="429491" y="3364679"/>
            <a:ext cx="2867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Virtual</a:t>
            </a:r>
          </a:p>
          <a:p>
            <a:pPr algn="ctr"/>
            <a:r>
              <a:rPr lang="en-GB" sz="2800" dirty="0"/>
              <a:t>Machines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C81B57-9F13-4091-A4FE-A5C6AC540C7D}"/>
              </a:ext>
            </a:extLst>
          </p:cNvPr>
          <p:cNvSpPr txBox="1"/>
          <p:nvPr/>
        </p:nvSpPr>
        <p:spPr>
          <a:xfrm>
            <a:off x="6003635" y="100012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AC44299-66AD-43E0-B2F5-27D090C7C773}"/>
              </a:ext>
            </a:extLst>
          </p:cNvPr>
          <p:cNvSpPr/>
          <p:nvPr/>
        </p:nvSpPr>
        <p:spPr>
          <a:xfrm>
            <a:off x="3936000" y="1068161"/>
            <a:ext cx="4320000" cy="5400000"/>
          </a:xfrm>
          <a:prstGeom prst="roundRect">
            <a:avLst>
              <a:gd name="adj" fmla="val 4601"/>
            </a:avLst>
          </a:prstGeom>
          <a:noFill/>
          <a:ln w="31750">
            <a:solidFill>
              <a:srgbClr val="CC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BB8AEA8-8DBD-4C98-AD96-3FE585F77181}"/>
              </a:ext>
            </a:extLst>
          </p:cNvPr>
          <p:cNvSpPr/>
          <p:nvPr/>
        </p:nvSpPr>
        <p:spPr>
          <a:xfrm>
            <a:off x="4232809" y="1300182"/>
            <a:ext cx="840000" cy="1915048"/>
          </a:xfrm>
          <a:prstGeom prst="roundRect">
            <a:avLst>
              <a:gd name="adj" fmla="val 4601"/>
            </a:avLst>
          </a:prstGeom>
          <a:noFill/>
          <a:ln w="31750">
            <a:solidFill>
              <a:srgbClr val="80008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B69FED9-15A8-4B44-858B-1823887D2C40}"/>
              </a:ext>
            </a:extLst>
          </p:cNvPr>
          <p:cNvSpPr/>
          <p:nvPr/>
        </p:nvSpPr>
        <p:spPr>
          <a:xfrm>
            <a:off x="3756000" y="888161"/>
            <a:ext cx="4680000" cy="5760000"/>
          </a:xfrm>
          <a:prstGeom prst="roundRect">
            <a:avLst>
              <a:gd name="adj" fmla="val 4601"/>
            </a:avLst>
          </a:prstGeom>
          <a:noFill/>
          <a:ln w="31750"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5FDE8-3915-463E-9AC1-5F25711BB290}"/>
              </a:ext>
            </a:extLst>
          </p:cNvPr>
          <p:cNvSpPr txBox="1"/>
          <p:nvPr/>
        </p:nvSpPr>
        <p:spPr>
          <a:xfrm>
            <a:off x="9459191" y="2565815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4497D"/>
                </a:solidFill>
              </a:rPr>
              <a:t>Responsibility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5F40D6-7CA7-41E6-8D40-72EA01661955}"/>
              </a:ext>
            </a:extLst>
          </p:cNvPr>
          <p:cNvSpPr txBox="1"/>
          <p:nvPr/>
        </p:nvSpPr>
        <p:spPr>
          <a:xfrm>
            <a:off x="9459191" y="3516010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C0000"/>
                </a:solidFill>
              </a:rPr>
              <a:t>Security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974FAA-1DF6-448D-9300-1635700B6999}"/>
              </a:ext>
            </a:extLst>
          </p:cNvPr>
          <p:cNvSpPr txBox="1"/>
          <p:nvPr/>
        </p:nvSpPr>
        <p:spPr>
          <a:xfrm>
            <a:off x="9459191" y="4466204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800080"/>
                </a:solidFill>
              </a:rPr>
              <a:t>Testing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B6A634-A271-4BBA-A363-F1F4CD03870F}"/>
              </a:ext>
            </a:extLst>
          </p:cNvPr>
          <p:cNvSpPr/>
          <p:nvPr/>
        </p:nvSpPr>
        <p:spPr>
          <a:xfrm>
            <a:off x="4120731" y="1189118"/>
            <a:ext cx="1041527" cy="2097339"/>
          </a:xfrm>
          <a:prstGeom prst="roundRect">
            <a:avLst>
              <a:gd name="adj" fmla="val 4601"/>
            </a:avLst>
          </a:prstGeom>
          <a:noFill/>
          <a:ln w="31750">
            <a:solidFill>
              <a:srgbClr val="CC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538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ABBC8C3B-1C77-4354-91AE-099AB28174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087453" y="165381"/>
            <a:ext cx="401712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cloud revolution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76DA6-9897-4057-B7BD-86D76794708D}"/>
              </a:ext>
            </a:extLst>
          </p:cNvPr>
          <p:cNvSpPr txBox="1"/>
          <p:nvPr/>
        </p:nvSpPr>
        <p:spPr>
          <a:xfrm>
            <a:off x="6096000" y="100012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A89D0-E590-4AB8-A3FA-E05E45450244}"/>
              </a:ext>
            </a:extLst>
          </p:cNvPr>
          <p:cNvGrpSpPr/>
          <p:nvPr/>
        </p:nvGrpSpPr>
        <p:grpSpPr>
          <a:xfrm>
            <a:off x="4296000" y="3312438"/>
            <a:ext cx="3600000" cy="2815619"/>
            <a:chOff x="6724650" y="3312438"/>
            <a:chExt cx="3600000" cy="28156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E0EA1C-4041-444E-90B4-E6A668AA7AD1}"/>
                </a:ext>
              </a:extLst>
            </p:cNvPr>
            <p:cNvSpPr/>
            <p:nvPr/>
          </p:nvSpPr>
          <p:spPr>
            <a:xfrm>
              <a:off x="6724650" y="4688057"/>
              <a:ext cx="3600000" cy="1440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HARDWARE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08F96FA-05D4-46A6-B5F2-7592174C3BF0}"/>
                </a:ext>
              </a:extLst>
            </p:cNvPr>
            <p:cNvSpPr/>
            <p:nvPr/>
          </p:nvSpPr>
          <p:spPr>
            <a:xfrm>
              <a:off x="6724650" y="4000247"/>
              <a:ext cx="3600000" cy="523221"/>
            </a:xfrm>
            <a:prstGeom prst="rect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OS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72F076-E81D-43D4-A97D-E12850416B66}"/>
                </a:ext>
              </a:extLst>
            </p:cNvPr>
            <p:cNvSpPr/>
            <p:nvPr/>
          </p:nvSpPr>
          <p:spPr>
            <a:xfrm>
              <a:off x="6724650" y="3312438"/>
              <a:ext cx="3600000" cy="523221"/>
            </a:xfrm>
            <a:prstGeom prst="rect">
              <a:avLst/>
            </a:prstGeom>
            <a:solidFill>
              <a:schemeClr val="accent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Hypervisor</a:t>
              </a:r>
              <a:endParaRPr lang="en-GB" sz="2400" dirty="0">
                <a:latin typeface="+mj-lt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4831947-692F-4F6C-AF31-9B3482602227}"/>
              </a:ext>
            </a:extLst>
          </p:cNvPr>
          <p:cNvSpPr txBox="1"/>
          <p:nvPr/>
        </p:nvSpPr>
        <p:spPr>
          <a:xfrm>
            <a:off x="429491" y="3364679"/>
            <a:ext cx="2867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Cloud Virtual</a:t>
            </a:r>
          </a:p>
          <a:p>
            <a:pPr algn="ctr"/>
            <a:r>
              <a:rPr lang="en-GB" sz="2800" dirty="0"/>
              <a:t>Machines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C81B57-9F13-4091-A4FE-A5C6AC540C7D}"/>
              </a:ext>
            </a:extLst>
          </p:cNvPr>
          <p:cNvSpPr txBox="1"/>
          <p:nvPr/>
        </p:nvSpPr>
        <p:spPr>
          <a:xfrm>
            <a:off x="6003635" y="1000125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BB8AEA8-8DBD-4C98-AD96-3FE585F77181}"/>
              </a:ext>
            </a:extLst>
          </p:cNvPr>
          <p:cNvSpPr/>
          <p:nvPr/>
        </p:nvSpPr>
        <p:spPr>
          <a:xfrm>
            <a:off x="4232809" y="1300182"/>
            <a:ext cx="840000" cy="1915048"/>
          </a:xfrm>
          <a:prstGeom prst="roundRect">
            <a:avLst>
              <a:gd name="adj" fmla="val 4601"/>
            </a:avLst>
          </a:prstGeom>
          <a:noFill/>
          <a:ln w="31750">
            <a:solidFill>
              <a:srgbClr val="80008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B69FED9-15A8-4B44-858B-1823887D2C40}"/>
              </a:ext>
            </a:extLst>
          </p:cNvPr>
          <p:cNvSpPr/>
          <p:nvPr/>
        </p:nvSpPr>
        <p:spPr>
          <a:xfrm>
            <a:off x="3976255" y="1000125"/>
            <a:ext cx="4128324" cy="2364554"/>
          </a:xfrm>
          <a:prstGeom prst="roundRect">
            <a:avLst>
              <a:gd name="adj" fmla="val 4601"/>
            </a:avLst>
          </a:prstGeom>
          <a:noFill/>
          <a:ln w="31750"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A5FDE8-3915-463E-9AC1-5F25711BB290}"/>
              </a:ext>
            </a:extLst>
          </p:cNvPr>
          <p:cNvSpPr txBox="1"/>
          <p:nvPr/>
        </p:nvSpPr>
        <p:spPr>
          <a:xfrm>
            <a:off x="9459191" y="2565815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4497D"/>
                </a:solidFill>
              </a:rPr>
              <a:t>Responsibility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5F40D6-7CA7-41E6-8D40-72EA01661955}"/>
              </a:ext>
            </a:extLst>
          </p:cNvPr>
          <p:cNvSpPr txBox="1"/>
          <p:nvPr/>
        </p:nvSpPr>
        <p:spPr>
          <a:xfrm>
            <a:off x="9459191" y="3516010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C0000"/>
                </a:solidFill>
              </a:rPr>
              <a:t>Security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974FAA-1DF6-448D-9300-1635700B6999}"/>
              </a:ext>
            </a:extLst>
          </p:cNvPr>
          <p:cNvSpPr txBox="1"/>
          <p:nvPr/>
        </p:nvSpPr>
        <p:spPr>
          <a:xfrm>
            <a:off x="9459191" y="4466204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800080"/>
                </a:solidFill>
              </a:rPr>
              <a:t>Testing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B6A634-A271-4BBA-A363-F1F4CD03870F}"/>
              </a:ext>
            </a:extLst>
          </p:cNvPr>
          <p:cNvSpPr/>
          <p:nvPr/>
        </p:nvSpPr>
        <p:spPr>
          <a:xfrm>
            <a:off x="4120731" y="1189118"/>
            <a:ext cx="1041527" cy="2097339"/>
          </a:xfrm>
          <a:prstGeom prst="roundRect">
            <a:avLst>
              <a:gd name="adj" fmla="val 4601"/>
            </a:avLst>
          </a:prstGeom>
          <a:noFill/>
          <a:ln w="31750">
            <a:solidFill>
              <a:srgbClr val="CC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0B6027-E044-45AF-BAB1-F8A8E96121FE}"/>
              </a:ext>
            </a:extLst>
          </p:cNvPr>
          <p:cNvSpPr/>
          <p:nvPr/>
        </p:nvSpPr>
        <p:spPr>
          <a:xfrm>
            <a:off x="4296000" y="1396693"/>
            <a:ext cx="720000" cy="52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+mj-lt"/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BC88ED-6AD7-4BD4-A34A-3ACE9254E752}"/>
              </a:ext>
            </a:extLst>
          </p:cNvPr>
          <p:cNvSpPr/>
          <p:nvPr/>
        </p:nvSpPr>
        <p:spPr>
          <a:xfrm>
            <a:off x="4296000" y="2015205"/>
            <a:ext cx="720000" cy="1131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+mj-lt"/>
              </a:rPr>
              <a:t>OS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257FFB-D092-4F20-B24A-24A208C36396}"/>
              </a:ext>
            </a:extLst>
          </p:cNvPr>
          <p:cNvSpPr/>
          <p:nvPr/>
        </p:nvSpPr>
        <p:spPr>
          <a:xfrm>
            <a:off x="5256000" y="2015205"/>
            <a:ext cx="720000" cy="1131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+mj-lt"/>
              </a:rPr>
              <a:t>OS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04DFDF9-F15C-4ADA-B7D8-A275B1289AF9}"/>
              </a:ext>
            </a:extLst>
          </p:cNvPr>
          <p:cNvSpPr/>
          <p:nvPr/>
        </p:nvSpPr>
        <p:spPr>
          <a:xfrm>
            <a:off x="7176000" y="2014588"/>
            <a:ext cx="720000" cy="113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+mj-lt"/>
              </a:rPr>
              <a:t>OS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2FB9C3-0909-4A0A-9174-4B604659ED06}"/>
              </a:ext>
            </a:extLst>
          </p:cNvPr>
          <p:cNvSpPr/>
          <p:nvPr/>
        </p:nvSpPr>
        <p:spPr>
          <a:xfrm>
            <a:off x="6216000" y="2014588"/>
            <a:ext cx="720000" cy="1131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+mj-lt"/>
              </a:rPr>
              <a:t>OS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B6C7E4-82F7-4ED7-A16A-263800567DB2}"/>
              </a:ext>
            </a:extLst>
          </p:cNvPr>
          <p:cNvSpPr/>
          <p:nvPr/>
        </p:nvSpPr>
        <p:spPr>
          <a:xfrm>
            <a:off x="7176000" y="1396692"/>
            <a:ext cx="720000" cy="522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+mj-lt"/>
              </a:rPr>
              <a:t>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30D10A-696D-4294-82B1-BD7833A94AA8}"/>
              </a:ext>
            </a:extLst>
          </p:cNvPr>
          <p:cNvSpPr/>
          <p:nvPr/>
        </p:nvSpPr>
        <p:spPr>
          <a:xfrm>
            <a:off x="6236550" y="1393894"/>
            <a:ext cx="720000" cy="5178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+mj-lt"/>
              </a:rPr>
              <a:t>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D486A2-F92D-48B5-A480-48D6A2241AF8}"/>
              </a:ext>
            </a:extLst>
          </p:cNvPr>
          <p:cNvSpPr/>
          <p:nvPr/>
        </p:nvSpPr>
        <p:spPr>
          <a:xfrm>
            <a:off x="5256000" y="1393896"/>
            <a:ext cx="720000" cy="5232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+mj-l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02138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29" grpId="0"/>
      <p:bldP spid="30" grpId="0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14B2F82C-273A-41B5-A674-38AAA6E6CB0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138485" y="165381"/>
            <a:ext cx="591508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Anatomy of a virtual machine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BA718-A9CF-44B7-A745-6F262A9BFC6F}"/>
              </a:ext>
            </a:extLst>
          </p:cNvPr>
          <p:cNvGrpSpPr/>
          <p:nvPr/>
        </p:nvGrpSpPr>
        <p:grpSpPr>
          <a:xfrm>
            <a:off x="4296000" y="1609035"/>
            <a:ext cx="3600000" cy="4519022"/>
            <a:chOff x="6724650" y="1609035"/>
            <a:chExt cx="3600000" cy="45190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E0EA1C-4041-444E-90B4-E6A668AA7AD1}"/>
                </a:ext>
              </a:extLst>
            </p:cNvPr>
            <p:cNvSpPr/>
            <p:nvPr/>
          </p:nvSpPr>
          <p:spPr>
            <a:xfrm>
              <a:off x="6724650" y="4688057"/>
              <a:ext cx="3600000" cy="14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VIRTUALISED</a:t>
              </a:r>
            </a:p>
            <a:p>
              <a:pPr algn="ctr"/>
              <a:r>
                <a:rPr lang="en-GB" sz="2400" dirty="0">
                  <a:latin typeface="+mj-lt"/>
                </a:rPr>
                <a:t>HARDWARE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08F96FA-05D4-46A6-B5F2-7592174C3BF0}"/>
                </a:ext>
              </a:extLst>
            </p:cNvPr>
            <p:cNvSpPr/>
            <p:nvPr/>
          </p:nvSpPr>
          <p:spPr>
            <a:xfrm>
              <a:off x="6724650" y="2272145"/>
              <a:ext cx="3600000" cy="22513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OS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E626D3-E633-4C4F-A55F-0F74E9A48417}"/>
                </a:ext>
              </a:extLst>
            </p:cNvPr>
            <p:cNvSpPr/>
            <p:nvPr/>
          </p:nvSpPr>
          <p:spPr>
            <a:xfrm>
              <a:off x="6724650" y="1609035"/>
              <a:ext cx="3600000" cy="49244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02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029B38A-B4DC-4A8A-B8B7-F124241F42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850739" y="165381"/>
            <a:ext cx="649055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next paradigm in computing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45939A-19CB-41DA-8067-7966D409F871}"/>
              </a:ext>
            </a:extLst>
          </p:cNvPr>
          <p:cNvGrpSpPr/>
          <p:nvPr/>
        </p:nvGrpSpPr>
        <p:grpSpPr>
          <a:xfrm>
            <a:off x="4296000" y="1393894"/>
            <a:ext cx="3600000" cy="4734163"/>
            <a:chOff x="6724650" y="1393894"/>
            <a:chExt cx="3600000" cy="47341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E0EA1C-4041-444E-90B4-E6A668AA7AD1}"/>
                </a:ext>
              </a:extLst>
            </p:cNvPr>
            <p:cNvSpPr/>
            <p:nvPr/>
          </p:nvSpPr>
          <p:spPr>
            <a:xfrm>
              <a:off x="6724650" y="4688057"/>
              <a:ext cx="3600000" cy="1440000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HARDWARE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08F96FA-05D4-46A6-B5F2-7592174C3BF0}"/>
                </a:ext>
              </a:extLst>
            </p:cNvPr>
            <p:cNvSpPr/>
            <p:nvPr/>
          </p:nvSpPr>
          <p:spPr>
            <a:xfrm>
              <a:off x="6724650" y="4000247"/>
              <a:ext cx="3600000" cy="523221"/>
            </a:xfrm>
            <a:prstGeom prst="rect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OS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DBA60B-2F6D-4F0A-8231-5446FCF32CF1}"/>
                </a:ext>
              </a:extLst>
            </p:cNvPr>
            <p:cNvSpPr/>
            <p:nvPr/>
          </p:nvSpPr>
          <p:spPr>
            <a:xfrm>
              <a:off x="6724650" y="2623973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7BDD0-BA80-4450-8E76-20897CDC083C}"/>
                </a:ext>
              </a:extLst>
            </p:cNvPr>
            <p:cNvSpPr/>
            <p:nvPr/>
          </p:nvSpPr>
          <p:spPr>
            <a:xfrm>
              <a:off x="7684650" y="2623973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94AFAA-2789-4940-81B4-736B32EBEDA1}"/>
                </a:ext>
              </a:extLst>
            </p:cNvPr>
            <p:cNvSpPr/>
            <p:nvPr/>
          </p:nvSpPr>
          <p:spPr>
            <a:xfrm>
              <a:off x="9604650" y="2624628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002EF7-88B2-4C3D-AA70-8F73AC2C6BA5}"/>
                </a:ext>
              </a:extLst>
            </p:cNvPr>
            <p:cNvSpPr/>
            <p:nvPr/>
          </p:nvSpPr>
          <p:spPr>
            <a:xfrm>
              <a:off x="8644650" y="2623354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72F076-E81D-43D4-A97D-E12850416B66}"/>
                </a:ext>
              </a:extLst>
            </p:cNvPr>
            <p:cNvSpPr/>
            <p:nvPr/>
          </p:nvSpPr>
          <p:spPr>
            <a:xfrm>
              <a:off x="6724650" y="3312438"/>
              <a:ext cx="3600000" cy="5232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Container Engine</a:t>
              </a:r>
              <a:endParaRPr lang="en-GB" sz="2400" dirty="0"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F06AA1-B863-48D2-9F11-B5A95E874D17}"/>
                </a:ext>
              </a:extLst>
            </p:cNvPr>
            <p:cNvSpPr/>
            <p:nvPr/>
          </p:nvSpPr>
          <p:spPr>
            <a:xfrm>
              <a:off x="6724650" y="1394513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58D619-4E36-4C0E-B40F-D77FEE84DB5D}"/>
                </a:ext>
              </a:extLst>
            </p:cNvPr>
            <p:cNvSpPr/>
            <p:nvPr/>
          </p:nvSpPr>
          <p:spPr>
            <a:xfrm>
              <a:off x="7684650" y="1394513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BC41D3-8041-4637-B1B8-68BD62E86657}"/>
                </a:ext>
              </a:extLst>
            </p:cNvPr>
            <p:cNvSpPr/>
            <p:nvPr/>
          </p:nvSpPr>
          <p:spPr>
            <a:xfrm>
              <a:off x="9604650" y="1395168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472475-688A-4C35-8C21-16D4E48FBF00}"/>
                </a:ext>
              </a:extLst>
            </p:cNvPr>
            <p:cNvSpPr/>
            <p:nvPr/>
          </p:nvSpPr>
          <p:spPr>
            <a:xfrm>
              <a:off x="8644650" y="1393894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11428C-2491-4E21-A12D-E3BED7274AB4}"/>
                </a:ext>
              </a:extLst>
            </p:cNvPr>
            <p:cNvSpPr/>
            <p:nvPr/>
          </p:nvSpPr>
          <p:spPr>
            <a:xfrm>
              <a:off x="6724650" y="2007987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22A7E2-0719-4058-97EC-1C7B8556B529}"/>
                </a:ext>
              </a:extLst>
            </p:cNvPr>
            <p:cNvSpPr/>
            <p:nvPr/>
          </p:nvSpPr>
          <p:spPr>
            <a:xfrm>
              <a:off x="7684650" y="2007987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E9C24E-BA18-492C-BAC6-1A6ED9F39BCD}"/>
                </a:ext>
              </a:extLst>
            </p:cNvPr>
            <p:cNvSpPr/>
            <p:nvPr/>
          </p:nvSpPr>
          <p:spPr>
            <a:xfrm>
              <a:off x="9604650" y="2008642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59C7D3-2DAF-4924-84C9-774BA68F3FF1}"/>
                </a:ext>
              </a:extLst>
            </p:cNvPr>
            <p:cNvSpPr/>
            <p:nvPr/>
          </p:nvSpPr>
          <p:spPr>
            <a:xfrm>
              <a:off x="8644650" y="2007368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A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0B8BD2C-414F-471D-BF16-868D9F18A1C2}"/>
              </a:ext>
            </a:extLst>
          </p:cNvPr>
          <p:cNvSpPr txBox="1"/>
          <p:nvPr/>
        </p:nvSpPr>
        <p:spPr>
          <a:xfrm>
            <a:off x="429491" y="3364679"/>
            <a:ext cx="2867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Containers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65B848B-75C5-4135-8D41-11C64C26AF97}"/>
              </a:ext>
            </a:extLst>
          </p:cNvPr>
          <p:cNvSpPr/>
          <p:nvPr/>
        </p:nvSpPr>
        <p:spPr>
          <a:xfrm>
            <a:off x="4232809" y="1300182"/>
            <a:ext cx="840000" cy="655565"/>
          </a:xfrm>
          <a:prstGeom prst="roundRect">
            <a:avLst>
              <a:gd name="adj" fmla="val 4601"/>
            </a:avLst>
          </a:prstGeom>
          <a:noFill/>
          <a:ln w="31750">
            <a:solidFill>
              <a:srgbClr val="80008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17D61ED-D3D7-4327-8DEB-F9F07E007BEB}"/>
              </a:ext>
            </a:extLst>
          </p:cNvPr>
          <p:cNvSpPr/>
          <p:nvPr/>
        </p:nvSpPr>
        <p:spPr>
          <a:xfrm>
            <a:off x="3976255" y="1000125"/>
            <a:ext cx="4128324" cy="2887774"/>
          </a:xfrm>
          <a:prstGeom prst="roundRect">
            <a:avLst>
              <a:gd name="adj" fmla="val 4601"/>
            </a:avLst>
          </a:prstGeom>
          <a:noFill/>
          <a:ln w="31750"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3851BA-073B-42A7-A856-2D5C127369F7}"/>
              </a:ext>
            </a:extLst>
          </p:cNvPr>
          <p:cNvSpPr txBox="1"/>
          <p:nvPr/>
        </p:nvSpPr>
        <p:spPr>
          <a:xfrm>
            <a:off x="9459191" y="2565815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34497D"/>
                </a:solidFill>
              </a:rPr>
              <a:t>Responsibility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B953EA-D790-4B20-BA94-BCE4552C2F19}"/>
              </a:ext>
            </a:extLst>
          </p:cNvPr>
          <p:cNvSpPr txBox="1"/>
          <p:nvPr/>
        </p:nvSpPr>
        <p:spPr>
          <a:xfrm>
            <a:off x="9459191" y="3516010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C0000"/>
                </a:solidFill>
              </a:rPr>
              <a:t>Security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E9B90D-DC89-41E1-90CF-8C4DAD95616C}"/>
              </a:ext>
            </a:extLst>
          </p:cNvPr>
          <p:cNvSpPr txBox="1"/>
          <p:nvPr/>
        </p:nvSpPr>
        <p:spPr>
          <a:xfrm>
            <a:off x="9459191" y="4466204"/>
            <a:ext cx="2013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800080"/>
                </a:solidFill>
              </a:rPr>
              <a:t>Testing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7084628-993F-4AEB-9B9B-01B5C064980E}"/>
              </a:ext>
            </a:extLst>
          </p:cNvPr>
          <p:cNvSpPr/>
          <p:nvPr/>
        </p:nvSpPr>
        <p:spPr>
          <a:xfrm>
            <a:off x="4142842" y="1189119"/>
            <a:ext cx="1019418" cy="818250"/>
          </a:xfrm>
          <a:prstGeom prst="roundRect">
            <a:avLst>
              <a:gd name="adj" fmla="val 4601"/>
            </a:avLst>
          </a:prstGeom>
          <a:noFill/>
          <a:ln w="31750">
            <a:solidFill>
              <a:srgbClr val="CC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93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/>
      <p:bldP spid="36" grpId="0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14B2F82C-273A-41B5-A674-38AAA6E6CB0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729188" y="165381"/>
            <a:ext cx="47336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Anatomy of a container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BA718-A9CF-44B7-A745-6F262A9BFC6F}"/>
              </a:ext>
            </a:extLst>
          </p:cNvPr>
          <p:cNvGrpSpPr/>
          <p:nvPr/>
        </p:nvGrpSpPr>
        <p:grpSpPr>
          <a:xfrm>
            <a:off x="4296000" y="1399544"/>
            <a:ext cx="3600000" cy="4519022"/>
            <a:chOff x="6724650" y="1609035"/>
            <a:chExt cx="3600000" cy="45190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E0EA1C-4041-444E-90B4-E6A668AA7AD1}"/>
                </a:ext>
              </a:extLst>
            </p:cNvPr>
            <p:cNvSpPr/>
            <p:nvPr/>
          </p:nvSpPr>
          <p:spPr>
            <a:xfrm>
              <a:off x="6724650" y="5391091"/>
              <a:ext cx="3600000" cy="7369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BINARIES</a:t>
              </a:r>
            </a:p>
            <a:p>
              <a:pPr algn="ctr"/>
              <a:r>
                <a:rPr lang="en-GB" sz="2400" dirty="0">
                  <a:latin typeface="+mj-lt"/>
                </a:rPr>
                <a:t>LIBRARIES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E626D3-E633-4C4F-A55F-0F74E9A48417}"/>
                </a:ext>
              </a:extLst>
            </p:cNvPr>
            <p:cNvSpPr/>
            <p:nvPr/>
          </p:nvSpPr>
          <p:spPr>
            <a:xfrm>
              <a:off x="6724650" y="1609035"/>
              <a:ext cx="3600000" cy="36296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APPLICATION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381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D952368B-8395-4A69-A727-BCCA3CCC66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532821" y="165381"/>
            <a:ext cx="51264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Advantages of containers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E5AD-C20F-4C37-9123-BAE620933252}"/>
              </a:ext>
            </a:extLst>
          </p:cNvPr>
          <p:cNvSpPr txBox="1"/>
          <p:nvPr/>
        </p:nvSpPr>
        <p:spPr>
          <a:xfrm>
            <a:off x="419101" y="1154698"/>
            <a:ext cx="51264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Faster time to market</a:t>
            </a:r>
          </a:p>
          <a:p>
            <a:endParaRPr lang="en-GB" sz="2800" dirty="0"/>
          </a:p>
          <a:p>
            <a:r>
              <a:rPr lang="en-GB" sz="2800" dirty="0"/>
              <a:t>Development Velocity</a:t>
            </a:r>
          </a:p>
          <a:p>
            <a:endParaRPr lang="en-GB" sz="2800" dirty="0"/>
          </a:p>
          <a:p>
            <a:r>
              <a:rPr lang="en-GB" sz="2800" dirty="0"/>
              <a:t>Resource efficiency and density</a:t>
            </a:r>
          </a:p>
          <a:p>
            <a:endParaRPr lang="en-GB" sz="2800" dirty="0"/>
          </a:p>
          <a:p>
            <a:r>
              <a:rPr lang="en-GB" sz="2800" dirty="0"/>
              <a:t>Performance</a:t>
            </a:r>
          </a:p>
          <a:p>
            <a:endParaRPr lang="en-GB" sz="2800" dirty="0"/>
          </a:p>
          <a:p>
            <a:r>
              <a:rPr lang="en-GB" sz="2800" dirty="0"/>
              <a:t>Scaling – Never Outgrow</a:t>
            </a:r>
          </a:p>
          <a:p>
            <a:endParaRPr lang="en-GB" sz="2800" dirty="0"/>
          </a:p>
          <a:p>
            <a:r>
              <a:rPr lang="en-GB" sz="2800" dirty="0"/>
              <a:t>Security – Reduced Attack Vector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FA19C6-D02E-498E-BBF9-B286645C5234}"/>
              </a:ext>
            </a:extLst>
          </p:cNvPr>
          <p:cNvSpPr txBox="1"/>
          <p:nvPr/>
        </p:nvSpPr>
        <p:spPr>
          <a:xfrm>
            <a:off x="5840780" y="1147346"/>
            <a:ext cx="614166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IT operational efficiency</a:t>
            </a:r>
          </a:p>
          <a:p>
            <a:endParaRPr lang="en-GB" sz="2800" dirty="0"/>
          </a:p>
          <a:p>
            <a:r>
              <a:rPr lang="en-GB" sz="2800" dirty="0"/>
              <a:t>Cost savings - Density</a:t>
            </a:r>
          </a:p>
          <a:p>
            <a:endParaRPr lang="en-GB" sz="2800" dirty="0"/>
          </a:p>
          <a:p>
            <a:r>
              <a:rPr lang="en-GB" sz="2800" dirty="0"/>
              <a:t>Speed - deploy in seconds</a:t>
            </a:r>
          </a:p>
          <a:p>
            <a:endParaRPr lang="en-GB" sz="2800" dirty="0"/>
          </a:p>
          <a:p>
            <a:r>
              <a:rPr lang="en-GB" sz="2800" dirty="0"/>
              <a:t>Agility</a:t>
            </a:r>
          </a:p>
          <a:p>
            <a:endParaRPr lang="en-GB" sz="2800" dirty="0"/>
          </a:p>
          <a:p>
            <a:r>
              <a:rPr lang="en-GB" sz="2800" dirty="0"/>
              <a:t>Freedom of choice – Language agnostic</a:t>
            </a:r>
          </a:p>
          <a:p>
            <a:endParaRPr lang="en-GB" sz="2800" dirty="0"/>
          </a:p>
          <a:p>
            <a:r>
              <a:rPr lang="en-GB" sz="2800" dirty="0"/>
              <a:t>Platform independence: Build it once, run it anywhere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89507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BB2F5D-B063-4FFD-B321-D8ADB56A7E88}"/>
              </a:ext>
            </a:extLst>
          </p:cNvPr>
          <p:cNvGrpSpPr/>
          <p:nvPr/>
        </p:nvGrpSpPr>
        <p:grpSpPr>
          <a:xfrm>
            <a:off x="646421" y="2221902"/>
            <a:ext cx="3998150" cy="3150464"/>
            <a:chOff x="646421" y="2139834"/>
            <a:chExt cx="3998150" cy="3150464"/>
          </a:xfrm>
        </p:grpSpPr>
        <p:sp>
          <p:nvSpPr>
            <p:cNvPr id="102" name="TextBox 101"/>
            <p:cNvSpPr txBox="1"/>
            <p:nvPr/>
          </p:nvSpPr>
          <p:spPr>
            <a:xfrm>
              <a:off x="685686" y="3074307"/>
              <a:ext cx="3450885" cy="22159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Share the benefits of Kubernetes and why it was selected for the Search project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Get feedback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  <a:p>
              <a:r>
                <a:rPr lang="en-US" dirty="0">
                  <a:solidFill>
                    <a:schemeClr val="bg1"/>
                  </a:solidFill>
                </a:rPr>
                <a:t>Build closer ties between Engineering and Architecture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46421" y="2139834"/>
              <a:ext cx="399815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tabLst>
                  <a:tab pos="347663" algn="l"/>
                </a:tabLst>
              </a:pPr>
              <a:r>
                <a:rPr lang="en-US" sz="3200" b="1" dirty="0">
                  <a:solidFill>
                    <a:srgbClr val="FFFFFF"/>
                  </a:solidFill>
                  <a:latin typeface="+mj-lt"/>
                </a:rPr>
                <a:t>Why are we here?</a:t>
              </a:r>
            </a:p>
          </p:txBody>
        </p:sp>
        <p:cxnSp>
          <p:nvCxnSpPr>
            <p:cNvPr id="105" name="Straight Connector 10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85686" y="2816485"/>
              <a:ext cx="3450885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3AB9F2-205F-4AE4-86C7-185B6539FA5B}"/>
              </a:ext>
            </a:extLst>
          </p:cNvPr>
          <p:cNvGrpSpPr/>
          <p:nvPr/>
        </p:nvGrpSpPr>
        <p:grpSpPr>
          <a:xfrm>
            <a:off x="3912068" y="509075"/>
            <a:ext cx="1620450" cy="1620448"/>
            <a:chOff x="3818381" y="578797"/>
            <a:chExt cx="1620450" cy="16204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D8DA71-C8DF-4946-942B-07A5529C9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18381" y="578797"/>
              <a:ext cx="1620450" cy="1620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 34" descr="This image is an icon of three human beings and a circle. ">
              <a:extLst>
                <a:ext uri="{FF2B5EF4-FFF2-40B4-BE49-F238E27FC236}">
                  <a16:creationId xmlns:a16="http://schemas.microsoft.com/office/drawing/2014/main" id="{C4233613-38EC-484F-BBC3-12CD18FB41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220" y="1012212"/>
              <a:ext cx="750772" cy="753618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6" name="Picture 2" descr="Image result for abcam logo">
            <a:extLst>
              <a:ext uri="{FF2B5EF4-FFF2-40B4-BE49-F238E27FC236}">
                <a16:creationId xmlns:a16="http://schemas.microsoft.com/office/drawing/2014/main" id="{3C5D3078-13CF-4B3D-AA18-A7A4776EB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F6B217C-C607-45B0-B6D1-1A3EB6C70927}"/>
              </a:ext>
            </a:extLst>
          </p:cNvPr>
          <p:cNvGrpSpPr/>
          <p:nvPr/>
        </p:nvGrpSpPr>
        <p:grpSpPr>
          <a:xfrm>
            <a:off x="7296471" y="2242911"/>
            <a:ext cx="3998150" cy="2873465"/>
            <a:chOff x="646421" y="2139834"/>
            <a:chExt cx="3998150" cy="28734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24DEDB-E3FB-491C-9280-53B4757CB0E0}"/>
                </a:ext>
              </a:extLst>
            </p:cNvPr>
            <p:cNvSpPr txBox="1"/>
            <p:nvPr/>
          </p:nvSpPr>
          <p:spPr>
            <a:xfrm>
              <a:off x="685686" y="3074307"/>
              <a:ext cx="3450885" cy="1938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4D525A"/>
                  </a:solidFill>
                </a:rPr>
                <a:t>Microservices patterns are a desired state</a:t>
              </a:r>
            </a:p>
            <a:p>
              <a:endParaRPr lang="en-US" dirty="0">
                <a:solidFill>
                  <a:srgbClr val="4D525A"/>
                </a:solidFill>
              </a:endParaRPr>
            </a:p>
            <a:p>
              <a:r>
                <a:rPr lang="en-US" dirty="0">
                  <a:solidFill>
                    <a:srgbClr val="4D525A"/>
                  </a:solidFill>
                </a:rPr>
                <a:t>Abcam needs a platform for innovation</a:t>
              </a:r>
            </a:p>
            <a:p>
              <a:endParaRPr lang="en-US" dirty="0">
                <a:solidFill>
                  <a:srgbClr val="4D525A"/>
                </a:solidFill>
              </a:endParaRPr>
            </a:p>
            <a:p>
              <a:r>
                <a:rPr lang="en-US" dirty="0">
                  <a:solidFill>
                    <a:srgbClr val="4D525A"/>
                  </a:solidFill>
                </a:rPr>
                <a:t>Abcam wants to scale globally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C47F198-1B53-4384-B434-459AA8C382D7}"/>
                </a:ext>
              </a:extLst>
            </p:cNvPr>
            <p:cNvSpPr txBox="1"/>
            <p:nvPr/>
          </p:nvSpPr>
          <p:spPr>
            <a:xfrm>
              <a:off x="646421" y="2139834"/>
              <a:ext cx="399815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tabLst>
                  <a:tab pos="347663" algn="l"/>
                </a:tabLst>
              </a:pPr>
              <a:r>
                <a:rPr lang="en-US" sz="3200" b="1" dirty="0">
                  <a:solidFill>
                    <a:srgbClr val="4D525A"/>
                  </a:solidFill>
                  <a:latin typeface="+mj-lt"/>
                </a:rPr>
                <a:t>Assumptions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FEFA37-A3C5-44D0-B80F-18032C3C0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85686" y="2816485"/>
              <a:ext cx="3450885" cy="0"/>
            </a:xfrm>
            <a:prstGeom prst="line">
              <a:avLst/>
            </a:prstGeom>
            <a:ln w="9525">
              <a:solidFill>
                <a:srgbClr val="4D52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8840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347663" algn="l"/>
              </a:tabLst>
            </a:pPr>
            <a:r>
              <a:rPr lang="en-US" b="1">
                <a:solidFill>
                  <a:srgbClr val="30353F"/>
                </a:solidFill>
              </a:rPr>
              <a:t>Then why do we need Kubernetes?</a:t>
            </a:r>
            <a:endParaRPr lang="en-US" b="1" dirty="0">
              <a:solidFill>
                <a:srgbClr val="30353F"/>
              </a:solidFill>
            </a:endParaRPr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pic>
        <p:nvPicPr>
          <p:cNvPr id="14" name="Picture 2" descr="Image result for abcam logo">
            <a:extLst>
              <a:ext uri="{FF2B5EF4-FFF2-40B4-BE49-F238E27FC236}">
                <a16:creationId xmlns:a16="http://schemas.microsoft.com/office/drawing/2014/main" id="{4C2EB745-B7A4-4C37-B4A5-EB71BCAB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9D409-0468-45A8-9606-53D9D8B66079}"/>
              </a:ext>
            </a:extLst>
          </p:cNvPr>
          <p:cNvSpPr txBox="1"/>
          <p:nvPr/>
        </p:nvSpPr>
        <p:spPr>
          <a:xfrm>
            <a:off x="4462286" y="2459504"/>
            <a:ext cx="3267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000" b="1" dirty="0">
                <a:solidFill>
                  <a:srgbClr val="FFFFFF"/>
                </a:solidFill>
                <a:latin typeface="+mj-lt"/>
              </a:rPr>
              <a:t>Containers solve our problems!</a:t>
            </a:r>
          </a:p>
        </p:txBody>
      </p:sp>
    </p:spTree>
    <p:extLst>
      <p:ext uri="{BB962C8B-B14F-4D97-AF65-F5344CB8AC3E}">
        <p14:creationId xmlns:p14="http://schemas.microsoft.com/office/powerpoint/2010/main" val="3813442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347663" algn="l"/>
              </a:tabLst>
            </a:pPr>
            <a:r>
              <a:rPr lang="en-US" b="1">
                <a:solidFill>
                  <a:srgbClr val="30353F"/>
                </a:solidFill>
              </a:rPr>
              <a:t>Then why do we need Kubernetes?</a:t>
            </a:r>
            <a:endParaRPr lang="en-US" b="1" dirty="0">
              <a:solidFill>
                <a:srgbClr val="30353F"/>
              </a:solidFill>
            </a:endParaRPr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pic>
        <p:nvPicPr>
          <p:cNvPr id="14" name="Picture 2" descr="Image result for abcam logo">
            <a:extLst>
              <a:ext uri="{FF2B5EF4-FFF2-40B4-BE49-F238E27FC236}">
                <a16:creationId xmlns:a16="http://schemas.microsoft.com/office/drawing/2014/main" id="{4C2EB745-B7A4-4C37-B4A5-EB71BCAB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9D409-0468-45A8-9606-53D9D8B66079}"/>
              </a:ext>
            </a:extLst>
          </p:cNvPr>
          <p:cNvSpPr txBox="1"/>
          <p:nvPr/>
        </p:nvSpPr>
        <p:spPr>
          <a:xfrm>
            <a:off x="4462286" y="2459504"/>
            <a:ext cx="3267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000" b="1" dirty="0">
                <a:solidFill>
                  <a:srgbClr val="FFFFFF"/>
                </a:solidFill>
                <a:latin typeface="+mj-lt"/>
              </a:rPr>
              <a:t>Then why do we need Kubernetes?</a:t>
            </a:r>
          </a:p>
        </p:txBody>
      </p:sp>
    </p:spTree>
    <p:extLst>
      <p:ext uri="{BB962C8B-B14F-4D97-AF65-F5344CB8AC3E}">
        <p14:creationId xmlns:p14="http://schemas.microsoft.com/office/powerpoint/2010/main" val="4175756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D952368B-8395-4A69-A727-BCCA3CCC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265923" y="165381"/>
            <a:ext cx="566020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Disadvantages of containers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E5AD-C20F-4C37-9123-BAE620933252}"/>
              </a:ext>
            </a:extLst>
          </p:cNvPr>
          <p:cNvSpPr txBox="1"/>
          <p:nvPr/>
        </p:nvSpPr>
        <p:spPr>
          <a:xfrm>
            <a:off x="419101" y="1154698"/>
            <a:ext cx="51264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Management</a:t>
            </a:r>
          </a:p>
          <a:p>
            <a:endParaRPr lang="en-GB" sz="2800" dirty="0"/>
          </a:p>
          <a:p>
            <a:r>
              <a:rPr lang="en-GB" sz="2800" dirty="0"/>
              <a:t>Scaling</a:t>
            </a:r>
          </a:p>
          <a:p>
            <a:endParaRPr lang="en-GB" sz="2800" dirty="0"/>
          </a:p>
          <a:p>
            <a:r>
              <a:rPr lang="en-GB" sz="2800" dirty="0"/>
              <a:t>Security, Auditing &amp; Compliance</a:t>
            </a:r>
          </a:p>
          <a:p>
            <a:endParaRPr lang="en-GB" sz="2800" dirty="0"/>
          </a:p>
          <a:p>
            <a:r>
              <a:rPr lang="en-GB" sz="2800" dirty="0"/>
              <a:t>Development &amp; Deployment</a:t>
            </a:r>
          </a:p>
          <a:p>
            <a:endParaRPr lang="en-GB" sz="2800" dirty="0"/>
          </a:p>
          <a:p>
            <a:r>
              <a:rPr lang="en-GB" sz="2800" dirty="0"/>
              <a:t>Monitoring</a:t>
            </a:r>
          </a:p>
          <a:p>
            <a:endParaRPr lang="en-GB" sz="2800" dirty="0"/>
          </a:p>
          <a:p>
            <a:r>
              <a:rPr lang="en-GB" sz="2800" dirty="0"/>
              <a:t>Reliability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246188-8F1F-4FFB-AFA8-D8E224564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02260" y="1011677"/>
            <a:ext cx="5150672" cy="543971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3" name="Chart 12" descr="This is a chart.">
            <a:extLst>
              <a:ext uri="{FF2B5EF4-FFF2-40B4-BE49-F238E27FC236}">
                <a16:creationId xmlns:a16="http://schemas.microsoft.com/office/drawing/2014/main" id="{59D46B0F-7952-4F64-AD98-A35EB8AA8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3881393"/>
              </p:ext>
            </p:extLst>
          </p:nvPr>
        </p:nvGraphicFramePr>
        <p:xfrm>
          <a:off x="6504472" y="1137449"/>
          <a:ext cx="5044128" cy="5057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99645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2015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72546" y="4412356"/>
            <a:ext cx="13144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KUBERNETES v1.0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2954" y="2392763"/>
            <a:ext cx="2151326" cy="195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2004 </a:t>
            </a:r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57682" y="2083301"/>
            <a:ext cx="1001877" cy="195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CONTAINERS</a:t>
            </a:r>
          </a:p>
        </p:txBody>
      </p: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2006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495331" y="4412356"/>
            <a:ext cx="45365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BORG</a:t>
            </a:r>
          </a:p>
        </p:txBody>
      </p: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2344066"/>
            <a:ext cx="21513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rgbClr val="30353F"/>
                </a:solidFill>
              </a:rPr>
              <a:t>2014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383042" y="2034604"/>
            <a:ext cx="98584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KUBERNETES</a:t>
            </a:r>
          </a:p>
        </p:txBody>
      </p:sp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098408" y="165381"/>
            <a:ext cx="599523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The short history of Kubernetes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E424BE68-C3CD-43DD-BFD6-C26218BFF2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395" y="2851413"/>
            <a:ext cx="1145986" cy="1115484"/>
          </a:xfrm>
          <a:prstGeom prst="rect">
            <a:avLst/>
          </a:prstGeom>
        </p:spPr>
      </p:pic>
      <p:pic>
        <p:nvPicPr>
          <p:cNvPr id="6146" name="Picture 2" descr="Image result for abcam logo">
            <a:extLst>
              <a:ext uri="{FF2B5EF4-FFF2-40B4-BE49-F238E27FC236}">
                <a16:creationId xmlns:a16="http://schemas.microsoft.com/office/drawing/2014/main" id="{6AC811E7-1FE8-4E2B-A42D-D4EBBC7D2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676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6029B38A-B4DC-4A8A-B8B7-F124241F422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075946" y="165381"/>
            <a:ext cx="404014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</a:rPr>
              <a:t>Anatomy of Kubernetes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45939A-19CB-41DA-8067-7966D409F871}"/>
              </a:ext>
            </a:extLst>
          </p:cNvPr>
          <p:cNvGrpSpPr/>
          <p:nvPr/>
        </p:nvGrpSpPr>
        <p:grpSpPr>
          <a:xfrm>
            <a:off x="4296000" y="1393894"/>
            <a:ext cx="3600000" cy="4734163"/>
            <a:chOff x="6724650" y="1393894"/>
            <a:chExt cx="3600000" cy="47341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E0EA1C-4041-444E-90B4-E6A668AA7AD1}"/>
                </a:ext>
              </a:extLst>
            </p:cNvPr>
            <p:cNvSpPr/>
            <p:nvPr/>
          </p:nvSpPr>
          <p:spPr>
            <a:xfrm>
              <a:off x="6724650" y="4688057"/>
              <a:ext cx="3600000" cy="14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+mj-lt"/>
                </a:rPr>
                <a:t>MANAGEMENT PLANE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DBA60B-2F6D-4F0A-8231-5446FCF32CF1}"/>
                </a:ext>
              </a:extLst>
            </p:cNvPr>
            <p:cNvSpPr/>
            <p:nvPr/>
          </p:nvSpPr>
          <p:spPr>
            <a:xfrm>
              <a:off x="6724650" y="2623973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57BDD0-BA80-4450-8E76-20897CDC083C}"/>
                </a:ext>
              </a:extLst>
            </p:cNvPr>
            <p:cNvSpPr/>
            <p:nvPr/>
          </p:nvSpPr>
          <p:spPr>
            <a:xfrm>
              <a:off x="7684650" y="2623973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994AFAA-2789-4940-81B4-736B32EBEDA1}"/>
                </a:ext>
              </a:extLst>
            </p:cNvPr>
            <p:cNvSpPr/>
            <p:nvPr/>
          </p:nvSpPr>
          <p:spPr>
            <a:xfrm>
              <a:off x="9604650" y="2624628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002EF7-88B2-4C3D-AA70-8F73AC2C6BA5}"/>
                </a:ext>
              </a:extLst>
            </p:cNvPr>
            <p:cNvSpPr/>
            <p:nvPr/>
          </p:nvSpPr>
          <p:spPr>
            <a:xfrm>
              <a:off x="8644650" y="2623354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372F076-E81D-43D4-A97D-E12850416B66}"/>
                </a:ext>
              </a:extLst>
            </p:cNvPr>
            <p:cNvSpPr/>
            <p:nvPr/>
          </p:nvSpPr>
          <p:spPr>
            <a:xfrm>
              <a:off x="6724650" y="3312438"/>
              <a:ext cx="720000" cy="12041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2400" dirty="0">
                  <a:latin typeface="+mj-lt"/>
                </a:rPr>
                <a:t>NODE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FF06AA1-B863-48D2-9F11-B5A95E874D17}"/>
                </a:ext>
              </a:extLst>
            </p:cNvPr>
            <p:cNvSpPr/>
            <p:nvPr/>
          </p:nvSpPr>
          <p:spPr>
            <a:xfrm>
              <a:off x="6724650" y="1394513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58D619-4E36-4C0E-B40F-D77FEE84DB5D}"/>
                </a:ext>
              </a:extLst>
            </p:cNvPr>
            <p:cNvSpPr/>
            <p:nvPr/>
          </p:nvSpPr>
          <p:spPr>
            <a:xfrm>
              <a:off x="7684650" y="1394513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7BC41D3-8041-4637-B1B8-68BD62E86657}"/>
                </a:ext>
              </a:extLst>
            </p:cNvPr>
            <p:cNvSpPr/>
            <p:nvPr/>
          </p:nvSpPr>
          <p:spPr>
            <a:xfrm>
              <a:off x="9604650" y="1395168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472475-688A-4C35-8C21-16D4E48FBF00}"/>
                </a:ext>
              </a:extLst>
            </p:cNvPr>
            <p:cNvSpPr/>
            <p:nvPr/>
          </p:nvSpPr>
          <p:spPr>
            <a:xfrm>
              <a:off x="8644650" y="1393894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711428C-2491-4E21-A12D-E3BED7274AB4}"/>
                </a:ext>
              </a:extLst>
            </p:cNvPr>
            <p:cNvSpPr/>
            <p:nvPr/>
          </p:nvSpPr>
          <p:spPr>
            <a:xfrm>
              <a:off x="6724650" y="2007987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22A7E2-0719-4058-97EC-1C7B8556B529}"/>
                </a:ext>
              </a:extLst>
            </p:cNvPr>
            <p:cNvSpPr/>
            <p:nvPr/>
          </p:nvSpPr>
          <p:spPr>
            <a:xfrm>
              <a:off x="7684650" y="2007987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8E9C24E-BA18-492C-BAC6-1A6ED9F39BCD}"/>
                </a:ext>
              </a:extLst>
            </p:cNvPr>
            <p:cNvSpPr/>
            <p:nvPr/>
          </p:nvSpPr>
          <p:spPr>
            <a:xfrm>
              <a:off x="9604650" y="2008642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59C7D3-2DAF-4924-84C9-774BA68F3FF1}"/>
                </a:ext>
              </a:extLst>
            </p:cNvPr>
            <p:cNvSpPr/>
            <p:nvPr/>
          </p:nvSpPr>
          <p:spPr>
            <a:xfrm>
              <a:off x="8644650" y="2007368"/>
              <a:ext cx="720000" cy="52322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latin typeface="+mj-lt"/>
                </a:rPr>
                <a:t>P</a:t>
              </a: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9CA8DFC9-76AB-4D9C-8302-8999375B169B}"/>
              </a:ext>
            </a:extLst>
          </p:cNvPr>
          <p:cNvSpPr/>
          <p:nvPr/>
        </p:nvSpPr>
        <p:spPr>
          <a:xfrm>
            <a:off x="5256000" y="3306744"/>
            <a:ext cx="720000" cy="12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2400" dirty="0">
                <a:latin typeface="+mj-lt"/>
              </a:rPr>
              <a:t>NODE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DC6F0D-24E2-4C5D-908E-792FA321BFDE}"/>
              </a:ext>
            </a:extLst>
          </p:cNvPr>
          <p:cNvSpPr/>
          <p:nvPr/>
        </p:nvSpPr>
        <p:spPr>
          <a:xfrm>
            <a:off x="6213668" y="3306744"/>
            <a:ext cx="720000" cy="12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2400" dirty="0">
                <a:latin typeface="+mj-lt"/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C9A5A7-9BC8-4D1B-8345-C6B79291B4EF}"/>
              </a:ext>
            </a:extLst>
          </p:cNvPr>
          <p:cNvSpPr/>
          <p:nvPr/>
        </p:nvSpPr>
        <p:spPr>
          <a:xfrm>
            <a:off x="7171336" y="3314904"/>
            <a:ext cx="720000" cy="1204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2400" dirty="0">
                <a:latin typeface="+mj-lt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026302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D952368B-8395-4A69-A727-BCCA3CCC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904725" y="165381"/>
            <a:ext cx="43826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Benefits of Kubernetes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E5AD-C20F-4C37-9123-BAE620933252}"/>
              </a:ext>
            </a:extLst>
          </p:cNvPr>
          <p:cNvSpPr txBox="1"/>
          <p:nvPr/>
        </p:nvSpPr>
        <p:spPr>
          <a:xfrm>
            <a:off x="419102" y="1154698"/>
            <a:ext cx="29627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Management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Scaling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Security, Auditing </a:t>
            </a:r>
          </a:p>
          <a:p>
            <a:r>
              <a:rPr lang="en-GB" sz="2800" dirty="0"/>
              <a:t>&amp; Compliance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9EFD5-0A33-482A-8CBF-835C8AD37874}"/>
              </a:ext>
            </a:extLst>
          </p:cNvPr>
          <p:cNvSpPr/>
          <p:nvPr/>
        </p:nvSpPr>
        <p:spPr>
          <a:xfrm>
            <a:off x="3614057" y="1130454"/>
            <a:ext cx="7985603" cy="828976"/>
          </a:xfrm>
          <a:prstGeom prst="rect">
            <a:avLst/>
          </a:prstGeom>
          <a:solidFill>
            <a:srgbClr val="88B8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</a:rPr>
              <a:t>Orchestration, Desired State Management, Dashboards, Resource Management, Storage Management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681FE5-3C56-4569-B1A0-9D12A77906F2}"/>
              </a:ext>
            </a:extLst>
          </p:cNvPr>
          <p:cNvSpPr/>
          <p:nvPr/>
        </p:nvSpPr>
        <p:spPr>
          <a:xfrm>
            <a:off x="3614056" y="3156256"/>
            <a:ext cx="7985603" cy="828976"/>
          </a:xfrm>
          <a:prstGeom prst="rect">
            <a:avLst/>
          </a:prstGeom>
          <a:solidFill>
            <a:srgbClr val="88B8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</a:rPr>
              <a:t>Cluster and Application – Scale out, Scale up globally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3EB054-CB7F-40FA-ADF2-76515FF7504D}"/>
              </a:ext>
            </a:extLst>
          </p:cNvPr>
          <p:cNvSpPr/>
          <p:nvPr/>
        </p:nvSpPr>
        <p:spPr>
          <a:xfrm>
            <a:off x="3614055" y="5004791"/>
            <a:ext cx="7985603" cy="828976"/>
          </a:xfrm>
          <a:prstGeom prst="rect">
            <a:avLst/>
          </a:prstGeom>
          <a:solidFill>
            <a:srgbClr val="88B8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</a:rPr>
              <a:t>RBAC, Policy Management, Secret &amp; Configuration Management, Enforced TLS, Credentials Management</a:t>
            </a:r>
          </a:p>
        </p:txBody>
      </p:sp>
    </p:spTree>
    <p:extLst>
      <p:ext uri="{BB962C8B-B14F-4D97-AF65-F5344CB8AC3E}">
        <p14:creationId xmlns:p14="http://schemas.microsoft.com/office/powerpoint/2010/main" val="499880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D952368B-8395-4A69-A727-BCCA3CCC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904725" y="165381"/>
            <a:ext cx="43826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Benefits of Kubernetes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E5AD-C20F-4C37-9123-BAE620933252}"/>
              </a:ext>
            </a:extLst>
          </p:cNvPr>
          <p:cNvSpPr txBox="1"/>
          <p:nvPr/>
        </p:nvSpPr>
        <p:spPr>
          <a:xfrm>
            <a:off x="419102" y="1154698"/>
            <a:ext cx="296272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Development &amp; Deployment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000" dirty="0"/>
          </a:p>
          <a:p>
            <a:r>
              <a:rPr lang="en-GB" sz="2800" dirty="0"/>
              <a:t>Monitoring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4800" dirty="0"/>
          </a:p>
          <a:p>
            <a:r>
              <a:rPr lang="en-GB" sz="2800" dirty="0"/>
              <a:t>Reliability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79EFD5-0A33-482A-8CBF-835C8AD37874}"/>
              </a:ext>
            </a:extLst>
          </p:cNvPr>
          <p:cNvSpPr/>
          <p:nvPr/>
        </p:nvSpPr>
        <p:spPr>
          <a:xfrm>
            <a:off x="3614057" y="1130454"/>
            <a:ext cx="7985603" cy="828976"/>
          </a:xfrm>
          <a:prstGeom prst="rect">
            <a:avLst/>
          </a:prstGeom>
          <a:solidFill>
            <a:srgbClr val="88B8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</a:rPr>
              <a:t>Service Discovery, Load Balancing, Automated Deployments, Roll backs, Replica Sets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681FE5-3C56-4569-B1A0-9D12A77906F2}"/>
              </a:ext>
            </a:extLst>
          </p:cNvPr>
          <p:cNvSpPr/>
          <p:nvPr/>
        </p:nvSpPr>
        <p:spPr>
          <a:xfrm>
            <a:off x="3614055" y="3067622"/>
            <a:ext cx="7985603" cy="828976"/>
          </a:xfrm>
          <a:prstGeom prst="rect">
            <a:avLst/>
          </a:prstGeom>
          <a:solidFill>
            <a:srgbClr val="88B8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</a:rPr>
              <a:t>Logging &amp; Tracing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3EB054-CB7F-40FA-ADF2-76515FF7504D}"/>
              </a:ext>
            </a:extLst>
          </p:cNvPr>
          <p:cNvSpPr/>
          <p:nvPr/>
        </p:nvSpPr>
        <p:spPr>
          <a:xfrm>
            <a:off x="3614055" y="5004791"/>
            <a:ext cx="7985603" cy="828976"/>
          </a:xfrm>
          <a:prstGeom prst="rect">
            <a:avLst/>
          </a:prstGeom>
          <a:solidFill>
            <a:srgbClr val="88B8C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chemeClr val="tx1"/>
                </a:solidFill>
              </a:rPr>
              <a:t>Self Healing, Health checking, True Multi-Cluster</a:t>
            </a:r>
          </a:p>
        </p:txBody>
      </p:sp>
    </p:spTree>
    <p:extLst>
      <p:ext uri="{BB962C8B-B14F-4D97-AF65-F5344CB8AC3E}">
        <p14:creationId xmlns:p14="http://schemas.microsoft.com/office/powerpoint/2010/main" val="290525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D952368B-8395-4A69-A727-BCCA3CCC6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410471" y="165381"/>
            <a:ext cx="337111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Kubernetes Cons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1E5AD-C20F-4C37-9123-BAE620933252}"/>
              </a:ext>
            </a:extLst>
          </p:cNvPr>
          <p:cNvSpPr txBox="1"/>
          <p:nvPr/>
        </p:nvSpPr>
        <p:spPr>
          <a:xfrm>
            <a:off x="1039355" y="2090172"/>
            <a:ext cx="33711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Complexity/Number of options</a:t>
            </a:r>
          </a:p>
          <a:p>
            <a:endParaRPr lang="en-GB" sz="2800" dirty="0"/>
          </a:p>
          <a:p>
            <a:r>
              <a:rPr lang="en-GB" sz="2800" dirty="0"/>
              <a:t>Knowledge</a:t>
            </a:r>
          </a:p>
          <a:p>
            <a:endParaRPr lang="en-GB" sz="2800" dirty="0"/>
          </a:p>
          <a:p>
            <a:r>
              <a:rPr lang="en-GB" sz="2800" dirty="0"/>
              <a:t>Skillset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67DCACA-87BB-4196-BEAB-0E379163AE6E}"/>
              </a:ext>
            </a:extLst>
          </p:cNvPr>
          <p:cNvSpPr/>
          <p:nvPr/>
        </p:nvSpPr>
        <p:spPr>
          <a:xfrm>
            <a:off x="4710113" y="3236119"/>
            <a:ext cx="2771775" cy="385763"/>
          </a:xfrm>
          <a:prstGeom prst="rightArrow">
            <a:avLst/>
          </a:prstGeom>
          <a:solidFill>
            <a:srgbClr val="BABABA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800DB-3942-4EB1-A364-68F875DCDE21}"/>
              </a:ext>
            </a:extLst>
          </p:cNvPr>
          <p:cNvSpPr txBox="1"/>
          <p:nvPr/>
        </p:nvSpPr>
        <p:spPr>
          <a:xfrm>
            <a:off x="8073303" y="2736502"/>
            <a:ext cx="27717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Managed service</a:t>
            </a:r>
          </a:p>
          <a:p>
            <a:endParaRPr lang="en-GB" sz="2800" dirty="0"/>
          </a:p>
          <a:p>
            <a:r>
              <a:rPr lang="en-GB" sz="2800" dirty="0"/>
              <a:t>K8S SME</a:t>
            </a:r>
          </a:p>
        </p:txBody>
      </p:sp>
    </p:spTree>
    <p:extLst>
      <p:ext uri="{BB962C8B-B14F-4D97-AF65-F5344CB8AC3E}">
        <p14:creationId xmlns:p14="http://schemas.microsoft.com/office/powerpoint/2010/main" val="252847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D952368B-8395-4A69-A727-BCCA3CCC66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pic>
        <p:nvPicPr>
          <p:cNvPr id="47" name="Picture 2" descr="Image result for abcam logo">
            <a:extLst>
              <a:ext uri="{FF2B5EF4-FFF2-40B4-BE49-F238E27FC236}">
                <a16:creationId xmlns:a16="http://schemas.microsoft.com/office/drawing/2014/main" id="{075E757F-CA01-4E8F-8481-2352158ED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3914352" y="165381"/>
            <a:ext cx="436337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Kubernetes at Abcam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33C5A-A366-4F76-8FCD-C212C728DB0D}"/>
              </a:ext>
            </a:extLst>
          </p:cNvPr>
          <p:cNvSpPr txBox="1"/>
          <p:nvPr/>
        </p:nvSpPr>
        <p:spPr>
          <a:xfrm>
            <a:off x="539068" y="1673896"/>
            <a:ext cx="79920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Innovation Platform</a:t>
            </a:r>
          </a:p>
          <a:p>
            <a:endParaRPr lang="en-GB" sz="2800" dirty="0"/>
          </a:p>
          <a:p>
            <a:r>
              <a:rPr lang="en-GB" sz="2800" dirty="0"/>
              <a:t>Support Project Sherpa</a:t>
            </a:r>
          </a:p>
          <a:p>
            <a:endParaRPr lang="en-GB" sz="2800" dirty="0"/>
          </a:p>
          <a:p>
            <a:r>
              <a:rPr lang="en-GB" sz="2800" dirty="0"/>
              <a:t>Break the monolith</a:t>
            </a:r>
          </a:p>
          <a:p>
            <a:endParaRPr lang="en-GB" sz="2800" dirty="0"/>
          </a:p>
          <a:p>
            <a:r>
              <a:rPr lang="en-GB" sz="2800" dirty="0"/>
              <a:t>Scale globally</a:t>
            </a:r>
          </a:p>
          <a:p>
            <a:endParaRPr lang="en-GB" sz="2800" dirty="0"/>
          </a:p>
          <a:p>
            <a:r>
              <a:rPr lang="en-GB" sz="2800" dirty="0"/>
              <a:t>Attract talent and retain staff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686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4515F6-45EB-4137-A282-1A53BAD72105}"/>
              </a:ext>
            </a:extLst>
          </p:cNvPr>
          <p:cNvGrpSpPr/>
          <p:nvPr/>
        </p:nvGrpSpPr>
        <p:grpSpPr>
          <a:xfrm>
            <a:off x="646421" y="2638598"/>
            <a:ext cx="3998150" cy="1580804"/>
            <a:chOff x="646421" y="2985591"/>
            <a:chExt cx="3998150" cy="1580804"/>
          </a:xfrm>
        </p:grpSpPr>
        <p:sp>
          <p:nvSpPr>
            <p:cNvPr id="102" name="TextBox 101"/>
            <p:cNvSpPr txBox="1"/>
            <p:nvPr/>
          </p:nvSpPr>
          <p:spPr>
            <a:xfrm>
              <a:off x="685687" y="3920064"/>
              <a:ext cx="2557586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We need your assistance to develop the platform to deliver the most benefits to Abcam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46421" y="2985591"/>
              <a:ext cx="399815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tabLst>
                  <a:tab pos="347663" algn="l"/>
                </a:tabLst>
              </a:pPr>
              <a:r>
                <a:rPr lang="en-US" sz="3200" b="1" dirty="0">
                  <a:solidFill>
                    <a:srgbClr val="FFFFFF"/>
                  </a:solidFill>
                  <a:latin typeface="+mj-lt"/>
                </a:rPr>
                <a:t>How you can help</a:t>
              </a:r>
            </a:p>
          </p:txBody>
        </p:sp>
        <p:cxnSp>
          <p:nvCxnSpPr>
            <p:cNvPr id="105" name="Straight Connector 10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85686" y="3662242"/>
              <a:ext cx="3450885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3AB9F2-205F-4AE4-86C7-185B6539FA5B}"/>
              </a:ext>
            </a:extLst>
          </p:cNvPr>
          <p:cNvGrpSpPr/>
          <p:nvPr/>
        </p:nvGrpSpPr>
        <p:grpSpPr>
          <a:xfrm>
            <a:off x="3912068" y="509075"/>
            <a:ext cx="1620450" cy="1620448"/>
            <a:chOff x="3818381" y="578797"/>
            <a:chExt cx="1620450" cy="162044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D8DA71-C8DF-4946-942B-07A5529C9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818381" y="578797"/>
              <a:ext cx="1620450" cy="1620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 34" descr="This image is an icon of three human beings and a circle. ">
              <a:extLst>
                <a:ext uri="{FF2B5EF4-FFF2-40B4-BE49-F238E27FC236}">
                  <a16:creationId xmlns:a16="http://schemas.microsoft.com/office/drawing/2014/main" id="{C4233613-38EC-484F-BBC3-12CD18FB41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3220" y="1012212"/>
              <a:ext cx="750772" cy="753618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46" name="Picture 2" descr="Image result for abcam logo">
            <a:extLst>
              <a:ext uri="{FF2B5EF4-FFF2-40B4-BE49-F238E27FC236}">
                <a16:creationId xmlns:a16="http://schemas.microsoft.com/office/drawing/2014/main" id="{3C5D3078-13CF-4B3D-AA18-A7A4776EB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574363-25C3-48D4-A980-C9315EE5F633}"/>
              </a:ext>
            </a:extLst>
          </p:cNvPr>
          <p:cNvSpPr txBox="1"/>
          <p:nvPr/>
        </p:nvSpPr>
        <p:spPr>
          <a:xfrm>
            <a:off x="6589486" y="1883632"/>
            <a:ext cx="50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4D525A"/>
                </a:solidFill>
              </a:rPr>
              <a:t>Feedback on the plan and designs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7A05CC-3D1E-4554-AA85-F797D6D7658B}"/>
              </a:ext>
            </a:extLst>
          </p:cNvPr>
          <p:cNvSpPr txBox="1"/>
          <p:nvPr/>
        </p:nvSpPr>
        <p:spPr>
          <a:xfrm>
            <a:off x="6589486" y="3636346"/>
            <a:ext cx="50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4D525A"/>
                </a:solidFill>
              </a:rPr>
              <a:t>Identify suitable business need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74FB6F-89B1-4100-B999-89F9F6537B49}"/>
              </a:ext>
            </a:extLst>
          </p:cNvPr>
          <p:cNvSpPr txBox="1"/>
          <p:nvPr/>
        </p:nvSpPr>
        <p:spPr>
          <a:xfrm>
            <a:off x="6589486" y="4512704"/>
            <a:ext cx="50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4D525A"/>
                </a:solidFill>
              </a:rPr>
              <a:t>Advocate for the Innovation Platform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4C8A876-E8CA-4DA0-B3EF-F10CC58CB1FF}"/>
              </a:ext>
            </a:extLst>
          </p:cNvPr>
          <p:cNvSpPr txBox="1"/>
          <p:nvPr/>
        </p:nvSpPr>
        <p:spPr>
          <a:xfrm>
            <a:off x="6589486" y="2759989"/>
            <a:ext cx="506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4D525A"/>
                </a:solidFill>
              </a:rPr>
              <a:t>Talk to your network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F170ABE-8335-4297-BEF6-E92036B72D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55324"/>
            <a:ext cx="6726382" cy="6547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0314" y="284998"/>
            <a:ext cx="2231380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14417" y="2197894"/>
            <a:ext cx="4163191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</a:rPr>
              <a:t>Kubernetes Presentation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</a:rPr>
              <a:t>Q&amp;A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</a:rPr>
              <a:t>Pizza Break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</a:rPr>
              <a:t>Demonstration</a:t>
            </a:r>
          </a:p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chemeClr val="bg1"/>
                </a:solidFill>
              </a:rPr>
              <a:t>Open Discussion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14" name="Picture 2" descr="Image result for abcam logo">
            <a:extLst>
              <a:ext uri="{FF2B5EF4-FFF2-40B4-BE49-F238E27FC236}">
                <a16:creationId xmlns:a16="http://schemas.microsoft.com/office/drawing/2014/main" id="{72CA84F5-11E7-4C9B-806D-21947339B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32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pic>
        <p:nvPicPr>
          <p:cNvPr id="11" name="Picture 2" descr="Image result for abcam logo">
            <a:extLst>
              <a:ext uri="{FF2B5EF4-FFF2-40B4-BE49-F238E27FC236}">
                <a16:creationId xmlns:a16="http://schemas.microsoft.com/office/drawing/2014/main" id="{5CE20DFF-4B2C-4460-BD99-001BA157A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25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9851" y="2690336"/>
            <a:ext cx="4432304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Do you have </a:t>
            </a:r>
          </a:p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any concerns?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pic>
        <p:nvPicPr>
          <p:cNvPr id="14" name="Picture 2" descr="Image result for abcam logo">
            <a:extLst>
              <a:ext uri="{FF2B5EF4-FFF2-40B4-BE49-F238E27FC236}">
                <a16:creationId xmlns:a16="http://schemas.microsoft.com/office/drawing/2014/main" id="{4C2EB745-B7A4-4C37-B4A5-EB71BCAB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7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992882" y="165381"/>
            <a:ext cx="420628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Foundation Members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C453739-8211-4529-8AF3-03F47F52F258}"/>
              </a:ext>
            </a:extLst>
          </p:cNvPr>
          <p:cNvGrpSpPr/>
          <p:nvPr/>
        </p:nvGrpSpPr>
        <p:grpSpPr>
          <a:xfrm>
            <a:off x="533644" y="873960"/>
            <a:ext cx="1440000" cy="5736335"/>
            <a:chOff x="543169" y="873960"/>
            <a:chExt cx="1440000" cy="5736335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64DCF77-BD4B-4A7F-A0BB-B8DADA8A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3169" y="6377335"/>
              <a:ext cx="1440000" cy="23296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6D8603CE-C4AC-46C3-9417-E05E24C79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3169" y="2401500"/>
              <a:ext cx="1440000" cy="787200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B902F34E-7EDD-4E0C-86E7-A3543268B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3169" y="3454048"/>
              <a:ext cx="1440000" cy="544865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2EA6F2E2-6A36-4507-AEAD-01D148414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3169" y="4264261"/>
              <a:ext cx="1440000" cy="1130560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78E10A53-A5CE-4DB5-9F2D-D1F06A9B0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3169" y="873960"/>
              <a:ext cx="1440000" cy="1262192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1C1BC0F4-E544-4A3A-BAB6-81B85E3F1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3169" y="5660169"/>
              <a:ext cx="1440000" cy="451819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1FE9B27-A8B5-4E30-A449-62279DDEB909}"/>
              </a:ext>
            </a:extLst>
          </p:cNvPr>
          <p:cNvGrpSpPr/>
          <p:nvPr/>
        </p:nvGrpSpPr>
        <p:grpSpPr>
          <a:xfrm>
            <a:off x="6341486" y="876833"/>
            <a:ext cx="1440002" cy="5733462"/>
            <a:chOff x="6341486" y="876833"/>
            <a:chExt cx="1440002" cy="5733462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DB253250-9B9E-4517-B82C-268F22EE4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87050" y="1813527"/>
              <a:ext cx="948876" cy="111767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F2011E7-DEE5-4CAA-A7E8-179530727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341488" y="6236535"/>
              <a:ext cx="1440000" cy="373760"/>
            </a:xfrm>
            <a:prstGeom prst="rect">
              <a:avLst/>
            </a:prstGeom>
          </p:spPr>
        </p:pic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968399CE-E798-44CF-8787-B88699FC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341488" y="5155599"/>
              <a:ext cx="1440000" cy="623080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05CECA36-0ADF-4B45-8D29-0033E56B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341488" y="4383425"/>
              <a:ext cx="1440000" cy="314320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8A107A80-A8E5-445A-B336-65C502945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341488" y="3389051"/>
              <a:ext cx="1440000" cy="536520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D5123010-E7BD-4C82-AE55-8417A2275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341486" y="876833"/>
              <a:ext cx="1440000" cy="47884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5429680-B7BC-406A-AA20-8A94F95A4A2B}"/>
              </a:ext>
            </a:extLst>
          </p:cNvPr>
          <p:cNvGrpSpPr/>
          <p:nvPr/>
        </p:nvGrpSpPr>
        <p:grpSpPr>
          <a:xfrm>
            <a:off x="2469592" y="873960"/>
            <a:ext cx="1440000" cy="5736335"/>
            <a:chOff x="2374050" y="873960"/>
            <a:chExt cx="1440000" cy="573633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32CF7F0-6655-4C66-BDBE-CAB687821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374050" y="2135569"/>
              <a:ext cx="1440000" cy="230400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2680134-47EB-4549-B3AF-7C8663A1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374050" y="6379895"/>
              <a:ext cx="1440000" cy="230400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1BB2471F-266B-4A52-97FA-08FBEA1B1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374050" y="5881525"/>
              <a:ext cx="1440000" cy="258840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D4CAF07-86FF-482B-9C4B-BC582832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374050" y="5032756"/>
              <a:ext cx="1440000" cy="60924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3D84315A-33AE-4460-A1BA-D516C7484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374050" y="3587747"/>
              <a:ext cx="1440000" cy="1205480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6C373022-0884-4C84-9B92-4AF6D903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374050" y="873960"/>
              <a:ext cx="1440000" cy="1022080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BA6FDFF9-2C06-4A37-B833-3D9C4E089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374050" y="2605498"/>
              <a:ext cx="1440000" cy="74272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44C4A7D-AF82-4BA1-8582-580D4AD40A0D}"/>
              </a:ext>
            </a:extLst>
          </p:cNvPr>
          <p:cNvGrpSpPr/>
          <p:nvPr/>
        </p:nvGrpSpPr>
        <p:grpSpPr>
          <a:xfrm>
            <a:off x="4405540" y="873960"/>
            <a:ext cx="1440000" cy="5736335"/>
            <a:chOff x="4397704" y="873960"/>
            <a:chExt cx="1440000" cy="5736335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784758D6-9B19-47E0-8B22-B1E05BF1C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4397704" y="4897364"/>
              <a:ext cx="1440000" cy="88332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C7224D2-3520-4E5D-8EA0-89ED04470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4397704" y="6203535"/>
              <a:ext cx="1440000" cy="40676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B7654F69-C159-498E-9525-3BAE7DD0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4397704" y="3294593"/>
              <a:ext cx="1440000" cy="1179920"/>
            </a:xfrm>
            <a:prstGeom prst="rect">
              <a:avLst/>
            </a:prstGeom>
          </p:spPr>
        </p:pic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A693157D-0940-4643-B27E-C3497EF1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4397704" y="873960"/>
              <a:ext cx="1440000" cy="470640"/>
            </a:xfrm>
            <a:prstGeom prst="rect">
              <a:avLst/>
            </a:prstGeom>
          </p:spPr>
        </p:pic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FF69B3C7-EC87-4A78-AFB4-6DB7269C6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4397704" y="1767451"/>
              <a:ext cx="1440000" cy="448640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E1F8AE8C-7CB6-4DEF-B416-F13139E5A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397704" y="2638942"/>
              <a:ext cx="1440000" cy="23280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CD9C1DB-F430-4C4E-A800-3DD26006FD6F}"/>
              </a:ext>
            </a:extLst>
          </p:cNvPr>
          <p:cNvGrpSpPr/>
          <p:nvPr/>
        </p:nvGrpSpPr>
        <p:grpSpPr>
          <a:xfrm>
            <a:off x="10213382" y="873960"/>
            <a:ext cx="1440000" cy="5736335"/>
            <a:chOff x="10184807" y="873960"/>
            <a:chExt cx="1440000" cy="5736335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BC34E42-2A42-4983-BC58-5CFE9E9EC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0184807" y="5551396"/>
              <a:ext cx="1440000" cy="38736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20D97CB0-6090-4123-90A3-83B11B647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0184807" y="6367975"/>
              <a:ext cx="1440000" cy="242320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B0B96F54-A39A-4A82-99A4-4776827B7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0184807" y="873960"/>
              <a:ext cx="1440000" cy="1080000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B1C075D6-7A4A-40C0-B817-42FCA4CE7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10370970" y="2383180"/>
              <a:ext cx="1067674" cy="1343016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FD2937B1-9D89-4177-8732-C432183F7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10184807" y="4155416"/>
              <a:ext cx="1440000" cy="966760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5E3F4DA-AB78-4CE3-9766-63DF76878169}"/>
              </a:ext>
            </a:extLst>
          </p:cNvPr>
          <p:cNvGrpSpPr/>
          <p:nvPr/>
        </p:nvGrpSpPr>
        <p:grpSpPr>
          <a:xfrm>
            <a:off x="8277436" y="873960"/>
            <a:ext cx="1440000" cy="5736335"/>
            <a:chOff x="8240647" y="873960"/>
            <a:chExt cx="1440000" cy="5736335"/>
          </a:xfrm>
        </p:grpSpPr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79B034D5-04C0-4AD6-9755-C421506D1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8240647" y="3226337"/>
              <a:ext cx="1440000" cy="27428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FEC3E869-8572-4312-9A8D-507C66BB2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8460058" y="5609117"/>
              <a:ext cx="1001178" cy="1001178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F8A63CC2-726B-46B3-B587-8DE001608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8240647" y="4773936"/>
              <a:ext cx="1440000" cy="484960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274B5E2E-38D1-4FAC-9B30-E1DF28D12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8240647" y="3850836"/>
              <a:ext cx="1440000" cy="572880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12DBFE64-3B3C-49FC-BF31-3B5D2ABB9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8240647" y="873960"/>
              <a:ext cx="1440000" cy="332320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8B6F10E6-A8AB-46D2-9C22-1EDC9560C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8240647" y="2611398"/>
              <a:ext cx="1440000" cy="264720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F00A7C00-11A9-4582-9329-C88CC3DE8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8240647" y="1556499"/>
              <a:ext cx="1440000" cy="704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678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362936DA-F1CD-4AB9-8163-DCC34E38BE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3711546" y="165381"/>
            <a:ext cx="476893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IBM paid $34 Billion for it</a:t>
            </a:r>
          </a:p>
        </p:txBody>
      </p:sp>
      <p:pic>
        <p:nvPicPr>
          <p:cNvPr id="1038" name="Picture 14" descr="ibm-red-hat1">
            <a:extLst>
              <a:ext uri="{FF2B5EF4-FFF2-40B4-BE49-F238E27FC236}">
                <a16:creationId xmlns:a16="http://schemas.microsoft.com/office/drawing/2014/main" id="{583731A6-8813-4C14-8678-E4E3621A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585913"/>
            <a:ext cx="69532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Image result for abcam logo">
            <a:extLst>
              <a:ext uri="{FF2B5EF4-FFF2-40B4-BE49-F238E27FC236}">
                <a16:creationId xmlns:a16="http://schemas.microsoft.com/office/drawing/2014/main" id="{42D32C72-FDC7-4E05-A06C-F2C3D37F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362936DA-F1CD-4AB9-8163-DCC34E38BEB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8C8C8C"/>
              </a:clrFrom>
              <a:clrTo>
                <a:srgbClr val="8C8C8C">
                  <a:alpha val="0"/>
                </a:srgbClr>
              </a:clrTo>
            </a:clrChang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809" y="112934"/>
            <a:ext cx="6726382" cy="654735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3220219" y="165381"/>
            <a:ext cx="575157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And some old friends use it…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DFC2F6-4D53-416C-903E-7F617311A649}"/>
              </a:ext>
            </a:extLst>
          </p:cNvPr>
          <p:cNvGrpSpPr/>
          <p:nvPr/>
        </p:nvGrpSpPr>
        <p:grpSpPr>
          <a:xfrm>
            <a:off x="377134" y="4455609"/>
            <a:ext cx="11151681" cy="1061446"/>
            <a:chOff x="377134" y="4455609"/>
            <a:chExt cx="11151681" cy="1061446"/>
          </a:xfrm>
        </p:grpSpPr>
        <p:pic>
          <p:nvPicPr>
            <p:cNvPr id="1028" name="Picture 4" descr="https://www.investisdigital.com/sites/default/files/2019-02/Whitbread-Logo-1-2856.png">
              <a:extLst>
                <a:ext uri="{FF2B5EF4-FFF2-40B4-BE49-F238E27FC236}">
                  <a16:creationId xmlns:a16="http://schemas.microsoft.com/office/drawing/2014/main" id="{48DC04E3-3E8F-4E28-9F1C-52214D5F8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618" y="4831707"/>
              <a:ext cx="2074276" cy="309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0F31DF-F4E1-4D5F-91E8-0ECF0357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539" y="4455609"/>
              <a:ext cx="2074276" cy="106144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051DE36-1AA0-4270-A136-170576B7E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04696" y="4707355"/>
              <a:ext cx="2074276" cy="557954"/>
            </a:xfrm>
            <a:prstGeom prst="rect">
              <a:avLst/>
            </a:prstGeom>
          </p:spPr>
        </p:pic>
        <p:pic>
          <p:nvPicPr>
            <p:cNvPr id="9" name="Picture 10" descr="https://www.nationwide.co.uk/-/media/System/logo2xtrans.png?h=112&amp;w=280">
              <a:extLst>
                <a:ext uri="{FF2B5EF4-FFF2-40B4-BE49-F238E27FC236}">
                  <a16:creationId xmlns:a16="http://schemas.microsoft.com/office/drawing/2014/main" id="{EB679519-1D1F-4F77-B205-8601F8550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34" y="4570949"/>
              <a:ext cx="2076916" cy="83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7C2EAA-9FBD-45A2-86AE-0946A41753A1}"/>
              </a:ext>
            </a:extLst>
          </p:cNvPr>
          <p:cNvGrpSpPr/>
          <p:nvPr/>
        </p:nvGrpSpPr>
        <p:grpSpPr>
          <a:xfrm>
            <a:off x="377134" y="1453839"/>
            <a:ext cx="11149041" cy="2074276"/>
            <a:chOff x="379774" y="974580"/>
            <a:chExt cx="11149041" cy="2074276"/>
          </a:xfrm>
        </p:grpSpPr>
        <p:pic>
          <p:nvPicPr>
            <p:cNvPr id="1026" name="Picture 2" descr="@sky-uk">
              <a:extLst>
                <a:ext uri="{FF2B5EF4-FFF2-40B4-BE49-F238E27FC236}">
                  <a16:creationId xmlns:a16="http://schemas.microsoft.com/office/drawing/2014/main" id="{1B5B36A9-8F95-4F51-8695-980EA47EC3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976" t="-9976" r="-9976" b="-9976"/>
            <a:stretch/>
          </p:blipFill>
          <p:spPr bwMode="auto">
            <a:xfrm>
              <a:off x="379774" y="974580"/>
              <a:ext cx="2074276" cy="207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https://upload.wikimedia.org/wikipedia/commons/thumb/6/65/The_Economist_Logo.svg/1200px-The_Economist_Logo.svg.png">
              <a:extLst>
                <a:ext uri="{FF2B5EF4-FFF2-40B4-BE49-F238E27FC236}">
                  <a16:creationId xmlns:a16="http://schemas.microsoft.com/office/drawing/2014/main" id="{A9C5E5E8-E80C-46EE-B24A-71C380BD57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4539" y="1481049"/>
              <a:ext cx="2074276" cy="106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https://abeon-hosting.com/images/accenture-logo-png-transparent-9.png">
              <a:extLst>
                <a:ext uri="{FF2B5EF4-FFF2-40B4-BE49-F238E27FC236}">
                  <a16:creationId xmlns:a16="http://schemas.microsoft.com/office/drawing/2014/main" id="{B4BD5A6B-8812-491A-9229-3736EBF84C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6" t="8778" r="5006" b="19555"/>
            <a:stretch/>
          </p:blipFill>
          <p:spPr bwMode="auto">
            <a:xfrm>
              <a:off x="3404696" y="1598640"/>
              <a:ext cx="2074276" cy="826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upload.wikimedia.org/wikipedia/commons/thumb/0/09/NTT-Data-Logo.svg/1280px-NTT-Data-Logo.svg.png">
              <a:extLst>
                <a:ext uri="{FF2B5EF4-FFF2-40B4-BE49-F238E27FC236}">
                  <a16:creationId xmlns:a16="http://schemas.microsoft.com/office/drawing/2014/main" id="{45C20C05-57DD-4F09-A3B4-CB68140FA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618" y="1843183"/>
              <a:ext cx="2074276" cy="337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 descr="Image result for abcam logo">
            <a:extLst>
              <a:ext uri="{FF2B5EF4-FFF2-40B4-BE49-F238E27FC236}">
                <a16:creationId xmlns:a16="http://schemas.microsoft.com/office/drawing/2014/main" id="{5C8039D4-D29C-48EE-969A-84B086A7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23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6408" y="3059668"/>
            <a:ext cx="169918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WHY?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pic>
        <p:nvPicPr>
          <p:cNvPr id="14" name="Picture 2" descr="Image result for abcam logo">
            <a:extLst>
              <a:ext uri="{FF2B5EF4-FFF2-40B4-BE49-F238E27FC236}">
                <a16:creationId xmlns:a16="http://schemas.microsoft.com/office/drawing/2014/main" id="{4C2EB745-B7A4-4C37-B4A5-EB71BCAB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67175" y="2459504"/>
            <a:ext cx="40576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47663" algn="l"/>
              </a:tabLst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What problems are they trying to solve?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pic>
        <p:nvPicPr>
          <p:cNvPr id="14" name="Picture 2" descr="Image result for abcam logo">
            <a:extLst>
              <a:ext uri="{FF2B5EF4-FFF2-40B4-BE49-F238E27FC236}">
                <a16:creationId xmlns:a16="http://schemas.microsoft.com/office/drawing/2014/main" id="{4C2EB745-B7A4-4C37-B4A5-EB71BCABB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12" y="6298688"/>
            <a:ext cx="1166812" cy="2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847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2039A596C4B3488680790764CDA4D0" ma:contentTypeVersion="10" ma:contentTypeDescription="Create a new document." ma:contentTypeScope="" ma:versionID="51f80b7cdc67a3150a06a6eb0fcc87b1">
  <xsd:schema xmlns:xsd="http://www.w3.org/2001/XMLSchema" xmlns:xs="http://www.w3.org/2001/XMLSchema" xmlns:p="http://schemas.microsoft.com/office/2006/metadata/properties" xmlns:ns3="e632e619-60b0-4feb-8594-64c6277e7688" xmlns:ns4="554c28f2-39ab-4f3e-b7d9-7357111ee952" targetNamespace="http://schemas.microsoft.com/office/2006/metadata/properties" ma:root="true" ma:fieldsID="1bb2e1d82f716bb7799f2fc27202169c" ns3:_="" ns4:_="">
    <xsd:import namespace="e632e619-60b0-4feb-8594-64c6277e7688"/>
    <xsd:import namespace="554c28f2-39ab-4f3e-b7d9-7357111ee9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32e619-60b0-4feb-8594-64c6277e76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4c28f2-39ab-4f3e-b7d9-7357111ee95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A25734-DBAE-47D4-9D7C-7CADC92AB3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32e619-60b0-4feb-8594-64c6277e7688"/>
    <ds:schemaRef ds:uri="554c28f2-39ab-4f3e-b7d9-7357111ee9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8C2B73-2592-42A8-88F6-1899FA3592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0D4190-7EE8-454F-95C6-1CCBB534A9E9}">
  <ds:schemaRefs>
    <ds:schemaRef ds:uri="http://purl.org/dc/dcmitype/"/>
    <ds:schemaRef ds:uri="http://www.w3.org/XML/1998/namespace"/>
    <ds:schemaRef ds:uri="e632e619-60b0-4feb-8594-64c6277e7688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554c28f2-39ab-4f3e-b7d9-7357111ee952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Data-driven presentation, from 24Slides</Template>
  <TotalTime>0</TotalTime>
  <Words>814</Words>
  <Application>Microsoft Office PowerPoint</Application>
  <PresentationFormat>Widescreen</PresentationFormat>
  <Paragraphs>319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Segoe UI Light</vt:lpstr>
      <vt:lpstr>Office Theme</vt:lpstr>
      <vt:lpstr>Slide 1</vt:lpstr>
      <vt:lpstr>Slide 10</vt:lpstr>
      <vt:lpstr>Slide 1</vt:lpstr>
      <vt:lpstr>Slide 11</vt:lpstr>
      <vt:lpstr>Slide 2</vt:lpstr>
      <vt:lpstr>Slide 2</vt:lpstr>
      <vt:lpstr>Slide 2</vt:lpstr>
      <vt:lpstr>Slide 11</vt:lpstr>
      <vt:lpstr>Slide 11</vt:lpstr>
      <vt:lpstr>Slide 5</vt:lpstr>
      <vt:lpstr>Slide 5</vt:lpstr>
      <vt:lpstr>Slide 11</vt:lpstr>
      <vt:lpstr>Slide 9</vt:lpstr>
      <vt:lpstr>Slide 9</vt:lpstr>
      <vt:lpstr>Slide 9</vt:lpstr>
      <vt:lpstr>Slide 9</vt:lpstr>
      <vt:lpstr>Slide 9</vt:lpstr>
      <vt:lpstr>Slide 9</vt:lpstr>
      <vt:lpstr>Slide 9</vt:lpstr>
      <vt:lpstr>Slide 11</vt:lpstr>
      <vt:lpstr>Slide 11</vt:lpstr>
      <vt:lpstr>Slide 9</vt:lpstr>
      <vt:lpstr>Slide 9</vt:lpstr>
      <vt:lpstr>Slide 9</vt:lpstr>
      <vt:lpstr>Slide 9</vt:lpstr>
      <vt:lpstr>Slide 9</vt:lpstr>
      <vt:lpstr>Slide 9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2019-08-19T20:01:53Z</dcterms:created>
  <dcterms:modified xsi:type="dcterms:W3CDTF">2019-08-21T08:39:32Z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2018-11-28T19:57:57.0463439Z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0x010100152039A596C4B3488680790764CDA4D0</vt:lpwstr>
  </property>
</Properties>
</file>